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xlsx" ContentType="application/vnd.openxmlformats-officedocument.spreadsheetml.sheet"/>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56" r:id="rId2"/>
    <p:sldId id="257" r:id="rId3"/>
    <p:sldId id="314" r:id="rId4"/>
    <p:sldId id="317" r:id="rId5"/>
    <p:sldId id="259" r:id="rId6"/>
    <p:sldId id="307" r:id="rId7"/>
    <p:sldId id="319" r:id="rId8"/>
    <p:sldId id="338" r:id="rId9"/>
    <p:sldId id="320" r:id="rId10"/>
    <p:sldId id="263" r:id="rId11"/>
    <p:sldId id="264" r:id="rId12"/>
    <p:sldId id="325" r:id="rId13"/>
    <p:sldId id="265" r:id="rId14"/>
    <p:sldId id="344" r:id="rId15"/>
    <p:sldId id="321" r:id="rId16"/>
    <p:sldId id="267" r:id="rId17"/>
    <p:sldId id="268" r:id="rId18"/>
    <p:sldId id="269" r:id="rId19"/>
    <p:sldId id="271" r:id="rId20"/>
    <p:sldId id="328" r:id="rId21"/>
    <p:sldId id="334" r:id="rId22"/>
    <p:sldId id="335" r:id="rId23"/>
    <p:sldId id="343" r:id="rId24"/>
    <p:sldId id="336" r:id="rId25"/>
    <p:sldId id="342" r:id="rId26"/>
    <p:sldId id="273" r:id="rId27"/>
    <p:sldId id="274" r:id="rId28"/>
    <p:sldId id="300" r:id="rId29"/>
    <p:sldId id="322" r:id="rId30"/>
    <p:sldId id="301" r:id="rId31"/>
    <p:sldId id="304" r:id="rId32"/>
    <p:sldId id="339" r:id="rId33"/>
    <p:sldId id="313" r:id="rId34"/>
    <p:sldId id="288" r:id="rId35"/>
    <p:sldId id="323" r:id="rId36"/>
    <p:sldId id="324" r:id="rId37"/>
    <p:sldId id="340" r:id="rId38"/>
    <p:sldId id="295" r:id="rId39"/>
    <p:sldId id="341" r:id="rId40"/>
    <p:sldId id="337" r:id="rId41"/>
    <p:sldId id="298" r:id="rId42"/>
  </p:sldIdLst>
  <p:sldSz cx="9144000" cy="6858000" type="screen4x3"/>
  <p:notesSz cx="6858000" cy="9144000"/>
  <p:defaultTextStyle>
    <a:lvl1pPr>
      <a:defRPr>
        <a:latin typeface="Calibri"/>
        <a:ea typeface="Calibri"/>
        <a:cs typeface="Calibri"/>
        <a:sym typeface="Calibri"/>
      </a:defRPr>
    </a:lvl1pPr>
    <a:lvl2pPr indent="457200">
      <a:defRPr>
        <a:latin typeface="Calibri"/>
        <a:ea typeface="Calibri"/>
        <a:cs typeface="Calibri"/>
        <a:sym typeface="Calibri"/>
      </a:defRPr>
    </a:lvl2pPr>
    <a:lvl3pPr indent="914400">
      <a:defRPr>
        <a:latin typeface="Calibri"/>
        <a:ea typeface="Calibri"/>
        <a:cs typeface="Calibri"/>
        <a:sym typeface="Calibri"/>
      </a:defRPr>
    </a:lvl3pPr>
    <a:lvl4pPr indent="1371600">
      <a:defRPr>
        <a:latin typeface="Calibri"/>
        <a:ea typeface="Calibri"/>
        <a:cs typeface="Calibri"/>
        <a:sym typeface="Calibri"/>
      </a:defRPr>
    </a:lvl4pPr>
    <a:lvl5pPr indent="1828800">
      <a:defRPr>
        <a:latin typeface="Calibri"/>
        <a:ea typeface="Calibri"/>
        <a:cs typeface="Calibri"/>
        <a:sym typeface="Calibri"/>
      </a:defRPr>
    </a:lvl5pPr>
    <a:lvl6pPr indent="2286000">
      <a:defRPr>
        <a:latin typeface="Calibri"/>
        <a:ea typeface="Calibri"/>
        <a:cs typeface="Calibri"/>
        <a:sym typeface="Calibri"/>
      </a:defRPr>
    </a:lvl6pPr>
    <a:lvl7pPr indent="2743200">
      <a:defRPr>
        <a:latin typeface="Calibri"/>
        <a:ea typeface="Calibri"/>
        <a:cs typeface="Calibri"/>
        <a:sym typeface="Calibri"/>
      </a:defRPr>
    </a:lvl7pPr>
    <a:lvl8pPr indent="3200400">
      <a:defRPr>
        <a:latin typeface="Calibri"/>
        <a:ea typeface="Calibri"/>
        <a:cs typeface="Calibri"/>
        <a:sym typeface="Calibri"/>
      </a:defRPr>
    </a:lvl8pPr>
    <a:lvl9pPr indent="3657600">
      <a:defRPr>
        <a:latin typeface="Calibri"/>
        <a:ea typeface="Calibri"/>
        <a:cs typeface="Calibri"/>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F81BD"/>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9BBB59"/>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79646"/>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4F81BD"/>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4F81BD"/>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625" autoAdjust="0"/>
  </p:normalViewPr>
  <p:slideViewPr>
    <p:cSldViewPr>
      <p:cViewPr>
        <p:scale>
          <a:sx n="100" d="100"/>
          <a:sy n="100" d="100"/>
        </p:scale>
        <p:origin x="-1344" y="392"/>
      </p:cViewPr>
      <p:guideLst>
        <p:guide orient="horz" pos="2160"/>
        <p:guide pos="2880"/>
      </p:guideLst>
    </p:cSldViewPr>
  </p:slideViewPr>
  <p:notesTextViewPr>
    <p:cViewPr>
      <p:scale>
        <a:sx n="1" d="1"/>
        <a:sy n="1" d="1"/>
      </p:scale>
      <p:origin x="0" y="0"/>
    </p:cViewPr>
  </p:notesTextViewPr>
  <p:notesViewPr>
    <p:cSldViewPr>
      <p:cViewPr varScale="1">
        <p:scale>
          <a:sx n="81" d="100"/>
          <a:sy n="81" d="100"/>
        </p:scale>
        <p:origin x="-200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handoutMaster" Target="handoutMasters/handoutMaster1.xml"/><Relationship Id="rId45" Type="http://schemas.openxmlformats.org/officeDocument/2006/relationships/printerSettings" Target="printerSettings/printerSettings1.bin"/></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perspective val="3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0"/>
          <c:y val="0.0512861801892217"/>
          <c:w val="0.973856209150327"/>
          <c:h val="0.947222222222222"/>
        </c:manualLayout>
      </c:layout>
      <c:pie3DChart>
        <c:varyColors val="1"/>
        <c:ser>
          <c:idx val="0"/>
          <c:order val="0"/>
          <c:tx>
            <c:strRef>
              <c:f>Sheet1!$B$1</c:f>
              <c:strCache>
                <c:ptCount val="1"/>
                <c:pt idx="0">
                  <c:v>Fiscal Year 15</c:v>
                </c:pt>
              </c:strCache>
            </c:strRef>
          </c:tx>
          <c:dPt>
            <c:idx val="0"/>
            <c:bubble3D val="0"/>
            <c:spPr>
              <a:solidFill>
                <a:schemeClr val="accent1"/>
              </a:solidFill>
              <a:ln w="25400">
                <a:solidFill>
                  <a:schemeClr val="lt1"/>
                </a:solidFill>
              </a:ln>
              <a:effectLst/>
              <a:sp3d contourW="25400">
                <a:contourClr>
                  <a:schemeClr val="lt1"/>
                </a:contourClr>
              </a:sp3d>
            </c:spPr>
          </c:dPt>
          <c:dPt>
            <c:idx val="1"/>
            <c:bubble3D val="0"/>
            <c:spPr>
              <a:solidFill>
                <a:schemeClr val="accent2"/>
              </a:solidFill>
              <a:ln w="25400">
                <a:solidFill>
                  <a:schemeClr val="lt1"/>
                </a:solidFill>
              </a:ln>
              <a:effectLst/>
              <a:sp3d contourW="25400">
                <a:contourClr>
                  <a:schemeClr val="lt1"/>
                </a:contourClr>
              </a:sp3d>
            </c:spPr>
          </c:dPt>
          <c:dPt>
            <c:idx val="2"/>
            <c:bubble3D val="0"/>
            <c:spPr>
              <a:solidFill>
                <a:schemeClr val="accent3"/>
              </a:solidFill>
              <a:ln w="25400">
                <a:solidFill>
                  <a:schemeClr val="lt1"/>
                </a:solidFill>
              </a:ln>
              <a:effectLst/>
              <a:sp3d contourW="25400">
                <a:contourClr>
                  <a:schemeClr val="lt1"/>
                </a:contourClr>
              </a:sp3d>
            </c:spPr>
          </c:dPt>
          <c:dPt>
            <c:idx val="3"/>
            <c:bubble3D val="0"/>
            <c:spPr>
              <a:solidFill>
                <a:schemeClr val="accent4"/>
              </a:solidFill>
              <a:ln w="25400">
                <a:solidFill>
                  <a:schemeClr val="lt1"/>
                </a:solidFill>
              </a:ln>
              <a:effectLst/>
              <a:sp3d contourW="25400">
                <a:contourClr>
                  <a:schemeClr val="lt1"/>
                </a:contourClr>
              </a:sp3d>
            </c:spPr>
          </c:dPt>
          <c:dPt>
            <c:idx val="4"/>
            <c:bubble3D val="0"/>
            <c:spPr>
              <a:solidFill>
                <a:schemeClr val="accent5"/>
              </a:solidFill>
              <a:ln w="25400">
                <a:solidFill>
                  <a:schemeClr val="lt1"/>
                </a:solidFill>
              </a:ln>
              <a:effectLst/>
              <a:sp3d contourW="25400">
                <a:contourClr>
                  <a:schemeClr val="lt1"/>
                </a:contourClr>
              </a:sp3d>
            </c:spPr>
          </c:dPt>
          <c:dPt>
            <c:idx val="5"/>
            <c:bubble3D val="0"/>
            <c:spPr>
              <a:solidFill>
                <a:schemeClr val="accent6"/>
              </a:solidFill>
              <a:ln w="25400">
                <a:solidFill>
                  <a:schemeClr val="lt1"/>
                </a:solidFill>
              </a:ln>
              <a:effectLst/>
              <a:sp3d contourW="25400">
                <a:contourClr>
                  <a:schemeClr val="lt1"/>
                </a:contourClr>
              </a:sp3d>
            </c:spPr>
          </c:dPt>
          <c:dPt>
            <c:idx val="6"/>
            <c:bubble3D val="0"/>
            <c:spPr>
              <a:solidFill>
                <a:schemeClr val="accent1">
                  <a:lumMod val="60000"/>
                </a:schemeClr>
              </a:solidFill>
              <a:ln w="25400">
                <a:solidFill>
                  <a:schemeClr val="lt1"/>
                </a:solidFill>
              </a:ln>
              <a:effectLst/>
              <a:sp3d contourW="25400">
                <a:contourClr>
                  <a:schemeClr val="lt1"/>
                </a:contourClr>
              </a:sp3d>
            </c:spPr>
          </c:dPt>
          <c:dPt>
            <c:idx val="7"/>
            <c:bubble3D val="0"/>
            <c:spPr>
              <a:solidFill>
                <a:schemeClr val="accent2">
                  <a:lumMod val="60000"/>
                </a:schemeClr>
              </a:solidFill>
              <a:ln w="25400">
                <a:solidFill>
                  <a:schemeClr val="lt1"/>
                </a:solidFill>
              </a:ln>
              <a:effectLst/>
              <a:sp3d contourW="25400">
                <a:contourClr>
                  <a:schemeClr val="lt1"/>
                </a:contourClr>
              </a:sp3d>
            </c:spPr>
          </c:dPt>
          <c:dLbls>
            <c:dLbl>
              <c:idx val="1"/>
              <c:layout>
                <c:manualLayout>
                  <c:x val="-0.000279817787199674"/>
                  <c:y val="-0.0958901402144868"/>
                </c:manualLayout>
              </c:layout>
              <c:spPr>
                <a:solidFill>
                  <a:schemeClr val="accent2">
                    <a:lumMod val="75000"/>
                  </a:schemeClr>
                </a:solidFill>
                <a:ln>
                  <a:solidFill>
                    <a:schemeClr val="tx1"/>
                  </a:solid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bestFit"/>
              <c:showLegendKey val="0"/>
              <c:showVal val="0"/>
              <c:showCatName val="1"/>
              <c:showSerName val="0"/>
              <c:showPercent val="1"/>
              <c:showBubbleSize val="0"/>
              <c:extLst>
                <c:ext xmlns:c15="http://schemas.microsoft.com/office/drawing/2012/chart" uri="{CE6537A1-D6FC-4f65-9D91-7224C49458BB}">
                  <c15:layout>
                    <c:manualLayout>
                      <c:w val="0.13545275590551181"/>
                      <c:h val="0.17141156517780834"/>
                    </c:manualLayout>
                  </c15:layout>
                </c:ext>
              </c:extLst>
            </c:dLbl>
            <c:dLbl>
              <c:idx val="2"/>
              <c:layout>
                <c:manualLayout>
                  <c:x val="-0.0881238742216047"/>
                  <c:y val="0.00220603674540682"/>
                </c:manualLayout>
              </c:layout>
              <c:tx>
                <c:rich>
                  <a:bodyPr/>
                  <a:lstStyle/>
                  <a:p>
                    <a:r>
                      <a:rPr lang="en-US" dirty="0" smtClean="0">
                        <a:solidFill>
                          <a:schemeClr val="bg1"/>
                        </a:solidFill>
                      </a:rPr>
                      <a:t>Nondefense Discretionary</a:t>
                    </a:r>
                    <a:r>
                      <a:rPr lang="en-US" baseline="0" dirty="0" smtClean="0">
                        <a:solidFill>
                          <a:schemeClr val="bg1"/>
                        </a:solidFill>
                      </a:rPr>
                      <a:t>
12%</a:t>
                    </a:r>
                    <a:endParaRPr lang="en-US" baseline="0" dirty="0">
                      <a:solidFill>
                        <a:schemeClr val="bg1"/>
                      </a:solidFill>
                    </a:endParaRPr>
                  </a:p>
                </c:rich>
              </c:tx>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800" b="1" i="0" u="none" strike="noStrike" kern="1200" baseline="0">
                    <a:solidFill>
                      <a:schemeClr val="bg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noFill/>
                  <a:round/>
                </a:ln>
                <a:effectLst/>
              </c:spPr>
            </c:leaderLines>
            <c:extLst>
              <c:ext xmlns:c15="http://schemas.microsoft.com/office/drawing/2012/chart" uri="{CE6537A1-D6FC-4f65-9D91-7224C49458BB}"/>
            </c:extLst>
          </c:dLbls>
          <c:cat>
            <c:strRef>
              <c:f>Sheet1!$A$2:$A$9</c:f>
              <c:strCache>
                <c:ptCount val="8"/>
                <c:pt idx="0">
                  <c:v>Discretionary Defense</c:v>
                </c:pt>
                <c:pt idx="1">
                  <c:v>Dep't. of Education</c:v>
                </c:pt>
                <c:pt idx="2">
                  <c:v>Nondefense Discretionary</c:v>
                </c:pt>
                <c:pt idx="3">
                  <c:v>Social Security</c:v>
                </c:pt>
                <c:pt idx="4">
                  <c:v>Medicare</c:v>
                </c:pt>
                <c:pt idx="5">
                  <c:v>Medicaid</c:v>
                </c:pt>
                <c:pt idx="6">
                  <c:v>Other Mandatory </c:v>
                </c:pt>
                <c:pt idx="7">
                  <c:v>Interest</c:v>
                </c:pt>
              </c:strCache>
              <c:extLst>
                <c:ext xmlns:c15="http://schemas.microsoft.com/office/drawing/2012/chart" uri="{02D57815-91ED-43cb-92C2-25804820EDAC}">
                  <c15:fullRef>
                    <c15:sqref>Sheet1!$A$2:$A$10</c15:sqref>
                  </c15:fullRef>
                </c:ext>
              </c:extLst>
            </c:strRef>
          </c:cat>
          <c:val>
            <c:numRef>
              <c:f>Sheet1!$B$2:$B$9</c:f>
              <c:numCache>
                <c:formatCode>General</c:formatCode>
                <c:ptCount val="8"/>
                <c:pt idx="0">
                  <c:v>589.0</c:v>
                </c:pt>
                <c:pt idx="1">
                  <c:v>103.0</c:v>
                </c:pt>
                <c:pt idx="2">
                  <c:v>452.0</c:v>
                </c:pt>
                <c:pt idx="3">
                  <c:v>891.0</c:v>
                </c:pt>
                <c:pt idx="4">
                  <c:v>529.0</c:v>
                </c:pt>
                <c:pt idx="5">
                  <c:v>329.0</c:v>
                </c:pt>
                <c:pt idx="6">
                  <c:v>630.0</c:v>
                </c:pt>
                <c:pt idx="7">
                  <c:v>229.0</c:v>
                </c:pt>
              </c:numCache>
              <c:extLst>
                <c:ext xmlns:c15="http://schemas.microsoft.com/office/drawing/2012/chart" uri="{02D57815-91ED-43cb-92C2-25804820EDAC}">
                  <c15:fullRef>
                    <c15:sqref>Sheet1!$B$2:$B$10</c15:sqref>
                  </c15:fullRef>
                </c:ext>
              </c:extLst>
            </c:numRef>
          </c:val>
          <c:extLst>
            <c:ext xmlns:c15="http://schemas.microsoft.com/office/drawing/2012/chart" uri="{02D57815-91ED-43cb-92C2-25804820EDAC}">
              <c15:categoryFilterExceptions/>
            </c:ext>
          </c:extLst>
        </c:ser>
        <c:dLbls>
          <c:showLegendKey val="0"/>
          <c:showVal val="1"/>
          <c:showCatName val="0"/>
          <c:showSerName val="0"/>
          <c:showPercent val="0"/>
          <c:showBubbleSize val="0"/>
          <c:showLeaderLines val="1"/>
        </c:dLbls>
      </c:pie3DChart>
      <c:spPr>
        <a:noFill/>
        <a:ln>
          <a:noFill/>
        </a:ln>
        <a:effectLst/>
      </c:spPr>
    </c:plotArea>
    <c:plotVisOnly val="1"/>
    <c:dispBlanksAs val="zero"/>
    <c:showDLblsOverMax val="0"/>
  </c:chart>
  <c:spPr>
    <a:noFill/>
    <a:ln>
      <a:noFill/>
    </a:ln>
    <a:effectLst/>
  </c:spPr>
  <c:txPr>
    <a:bodyPr/>
    <a:lstStyle/>
    <a:p>
      <a:pPr>
        <a:defRPr/>
      </a:pPr>
      <a:endParaRPr lang="en-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B66DCC-51D3-44F4-9625-06EF03385BC8}" type="doc">
      <dgm:prSet loTypeId="urn:microsoft.com/office/officeart/2009/3/layout/StepUpProcess" loCatId="process" qsTypeId="urn:microsoft.com/office/officeart/2005/8/quickstyle/simple1" qsCatId="simple" csTypeId="urn:microsoft.com/office/officeart/2005/8/colors/colorful4" csCatId="colorful" phldr="1"/>
      <dgm:spPr/>
      <dgm:t>
        <a:bodyPr/>
        <a:lstStyle/>
        <a:p>
          <a:endParaRPr lang="en-US"/>
        </a:p>
      </dgm:t>
    </dgm:pt>
    <dgm:pt modelId="{885FDABA-0810-4FEF-8FFC-188E70FF3C6A}">
      <dgm:prSet/>
      <dgm:spPr/>
      <dgm:t>
        <a:bodyPr/>
        <a:lstStyle/>
        <a:p>
          <a:pPr rtl="0"/>
          <a:r>
            <a:rPr lang="en-US" dirty="0" smtClean="0"/>
            <a:t>Debt Ceiling reinstatement &amp; subsequent expiration </a:t>
          </a:r>
        </a:p>
        <a:p>
          <a:pPr rtl="0"/>
          <a:r>
            <a:rPr lang="en-US" dirty="0" smtClean="0"/>
            <a:t>(3/15 &amp; Fall) </a:t>
          </a:r>
          <a:endParaRPr lang="en-US" dirty="0"/>
        </a:p>
      </dgm:t>
    </dgm:pt>
    <dgm:pt modelId="{3AAF5A73-A650-493A-8A44-065BAE7288A1}" type="parTrans" cxnId="{45A93FC6-FD93-465F-BF2A-FAF1084B85E2}">
      <dgm:prSet/>
      <dgm:spPr/>
      <dgm:t>
        <a:bodyPr/>
        <a:lstStyle/>
        <a:p>
          <a:endParaRPr lang="en-US"/>
        </a:p>
      </dgm:t>
    </dgm:pt>
    <dgm:pt modelId="{9F257F58-6F41-443D-AED3-EA391A9988D1}" type="sibTrans" cxnId="{45A93FC6-FD93-465F-BF2A-FAF1084B85E2}">
      <dgm:prSet/>
      <dgm:spPr/>
      <dgm:t>
        <a:bodyPr/>
        <a:lstStyle/>
        <a:p>
          <a:endParaRPr lang="en-US"/>
        </a:p>
      </dgm:t>
    </dgm:pt>
    <dgm:pt modelId="{2EEEDC69-D365-4910-88C0-20C26878978F}">
      <dgm:prSet/>
      <dgm:spPr/>
      <dgm:t>
        <a:bodyPr/>
        <a:lstStyle/>
        <a:p>
          <a:pPr rtl="0"/>
          <a:r>
            <a:rPr lang="en-US" dirty="0" smtClean="0"/>
            <a:t>Congress must pass FY 16 budget by new fiscal year </a:t>
          </a:r>
        </a:p>
        <a:p>
          <a:pPr rtl="0"/>
          <a:r>
            <a:rPr lang="en-US" dirty="0" smtClean="0"/>
            <a:t>(10/1)</a:t>
          </a:r>
          <a:endParaRPr lang="en-US" dirty="0"/>
        </a:p>
      </dgm:t>
    </dgm:pt>
    <dgm:pt modelId="{6BCA4C52-4A08-4D25-9E21-CF24D311DF43}" type="parTrans" cxnId="{F8055DC5-B559-4DB8-95A8-23B8CCE7BD5C}">
      <dgm:prSet/>
      <dgm:spPr/>
      <dgm:t>
        <a:bodyPr/>
        <a:lstStyle/>
        <a:p>
          <a:endParaRPr lang="en-US"/>
        </a:p>
      </dgm:t>
    </dgm:pt>
    <dgm:pt modelId="{78D821DB-D695-43AC-8318-B3286C6F6EBF}" type="sibTrans" cxnId="{F8055DC5-B559-4DB8-95A8-23B8CCE7BD5C}">
      <dgm:prSet/>
      <dgm:spPr/>
      <dgm:t>
        <a:bodyPr/>
        <a:lstStyle/>
        <a:p>
          <a:endParaRPr lang="en-US"/>
        </a:p>
      </dgm:t>
    </dgm:pt>
    <dgm:pt modelId="{A54BDF88-CCDB-404A-8533-BF49CEE6915C}">
      <dgm:prSet/>
      <dgm:spPr/>
      <dgm:t>
        <a:bodyPr/>
        <a:lstStyle/>
        <a:p>
          <a:pPr rtl="0"/>
          <a:r>
            <a:rPr lang="en-US" dirty="0" smtClean="0"/>
            <a:t>CR Funding Department of Homeland Security (Deal struck on 3/3)</a:t>
          </a:r>
          <a:endParaRPr lang="en-US" dirty="0"/>
        </a:p>
      </dgm:t>
    </dgm:pt>
    <dgm:pt modelId="{41DB7556-659F-F645-AA6A-D9B06E2DD664}" type="parTrans" cxnId="{C768B1CD-660D-E442-B225-550F092F0772}">
      <dgm:prSet/>
      <dgm:spPr/>
      <dgm:t>
        <a:bodyPr/>
        <a:lstStyle/>
        <a:p>
          <a:endParaRPr lang="en-US"/>
        </a:p>
      </dgm:t>
    </dgm:pt>
    <dgm:pt modelId="{7B0269A9-075C-704F-BBC3-4203362CAA41}" type="sibTrans" cxnId="{C768B1CD-660D-E442-B225-550F092F0772}">
      <dgm:prSet/>
      <dgm:spPr/>
      <dgm:t>
        <a:bodyPr/>
        <a:lstStyle/>
        <a:p>
          <a:endParaRPr lang="en-US"/>
        </a:p>
      </dgm:t>
    </dgm:pt>
    <dgm:pt modelId="{361C98BD-3F7A-47C7-AA33-25587539437A}" type="pres">
      <dgm:prSet presAssocID="{8FB66DCC-51D3-44F4-9625-06EF03385BC8}" presName="rootnode" presStyleCnt="0">
        <dgm:presLayoutVars>
          <dgm:chMax/>
          <dgm:chPref/>
          <dgm:dir/>
          <dgm:animLvl val="lvl"/>
        </dgm:presLayoutVars>
      </dgm:prSet>
      <dgm:spPr/>
      <dgm:t>
        <a:bodyPr/>
        <a:lstStyle/>
        <a:p>
          <a:endParaRPr lang="en-US"/>
        </a:p>
      </dgm:t>
    </dgm:pt>
    <dgm:pt modelId="{0855631E-6ABA-6A4D-88C3-7055E0F2D934}" type="pres">
      <dgm:prSet presAssocID="{A54BDF88-CCDB-404A-8533-BF49CEE6915C}" presName="composite" presStyleCnt="0"/>
      <dgm:spPr/>
    </dgm:pt>
    <dgm:pt modelId="{73E0FB72-5BC3-DD4A-B127-BE61859F2073}" type="pres">
      <dgm:prSet presAssocID="{A54BDF88-CCDB-404A-8533-BF49CEE6915C}" presName="LShape" presStyleLbl="alignNode1" presStyleIdx="0" presStyleCnt="5"/>
      <dgm:spPr/>
    </dgm:pt>
    <dgm:pt modelId="{0250F23F-1BD6-F14D-9987-B5764EDF9291}" type="pres">
      <dgm:prSet presAssocID="{A54BDF88-CCDB-404A-8533-BF49CEE6915C}" presName="ParentText" presStyleLbl="revTx" presStyleIdx="0" presStyleCnt="3">
        <dgm:presLayoutVars>
          <dgm:chMax val="0"/>
          <dgm:chPref val="0"/>
          <dgm:bulletEnabled val="1"/>
        </dgm:presLayoutVars>
      </dgm:prSet>
      <dgm:spPr/>
      <dgm:t>
        <a:bodyPr/>
        <a:lstStyle/>
        <a:p>
          <a:endParaRPr lang="en-US"/>
        </a:p>
      </dgm:t>
    </dgm:pt>
    <dgm:pt modelId="{518234C9-8C5B-C349-BC06-8A914AC88234}" type="pres">
      <dgm:prSet presAssocID="{A54BDF88-CCDB-404A-8533-BF49CEE6915C}" presName="Triangle" presStyleLbl="alignNode1" presStyleIdx="1" presStyleCnt="5"/>
      <dgm:spPr/>
    </dgm:pt>
    <dgm:pt modelId="{3C341E30-F76E-494B-98CF-92ED4C71AC41}" type="pres">
      <dgm:prSet presAssocID="{7B0269A9-075C-704F-BBC3-4203362CAA41}" presName="sibTrans" presStyleCnt="0"/>
      <dgm:spPr/>
    </dgm:pt>
    <dgm:pt modelId="{1E7B8848-EFE9-8249-A8A6-CD8176DF8BC3}" type="pres">
      <dgm:prSet presAssocID="{7B0269A9-075C-704F-BBC3-4203362CAA41}" presName="space" presStyleCnt="0"/>
      <dgm:spPr/>
    </dgm:pt>
    <dgm:pt modelId="{904D122A-75B5-4078-9A9F-0D285991AA45}" type="pres">
      <dgm:prSet presAssocID="{885FDABA-0810-4FEF-8FFC-188E70FF3C6A}" presName="composite" presStyleCnt="0"/>
      <dgm:spPr/>
    </dgm:pt>
    <dgm:pt modelId="{49430E96-A880-4AF1-8199-0039DB0A40BF}" type="pres">
      <dgm:prSet presAssocID="{885FDABA-0810-4FEF-8FFC-188E70FF3C6A}" presName="LShape" presStyleLbl="alignNode1" presStyleIdx="2" presStyleCnt="5"/>
      <dgm:spPr/>
    </dgm:pt>
    <dgm:pt modelId="{BD900B4F-046F-474C-94ED-6CDAA6354009}" type="pres">
      <dgm:prSet presAssocID="{885FDABA-0810-4FEF-8FFC-188E70FF3C6A}" presName="ParentText" presStyleLbl="revTx" presStyleIdx="1" presStyleCnt="3">
        <dgm:presLayoutVars>
          <dgm:chMax val="0"/>
          <dgm:chPref val="0"/>
          <dgm:bulletEnabled val="1"/>
        </dgm:presLayoutVars>
      </dgm:prSet>
      <dgm:spPr/>
      <dgm:t>
        <a:bodyPr/>
        <a:lstStyle/>
        <a:p>
          <a:endParaRPr lang="en-US"/>
        </a:p>
      </dgm:t>
    </dgm:pt>
    <dgm:pt modelId="{19AEECCB-7485-44E7-BE2D-71C16C77358A}" type="pres">
      <dgm:prSet presAssocID="{885FDABA-0810-4FEF-8FFC-188E70FF3C6A}" presName="Triangle" presStyleLbl="alignNode1" presStyleIdx="3" presStyleCnt="5"/>
      <dgm:spPr/>
    </dgm:pt>
    <dgm:pt modelId="{0091B20B-C4E4-4E44-B933-BFC36245A6F9}" type="pres">
      <dgm:prSet presAssocID="{9F257F58-6F41-443D-AED3-EA391A9988D1}" presName="sibTrans" presStyleCnt="0"/>
      <dgm:spPr/>
    </dgm:pt>
    <dgm:pt modelId="{D9345555-1201-4606-8097-29A9FC71736C}" type="pres">
      <dgm:prSet presAssocID="{9F257F58-6F41-443D-AED3-EA391A9988D1}" presName="space" presStyleCnt="0"/>
      <dgm:spPr/>
    </dgm:pt>
    <dgm:pt modelId="{F812DFC9-E4B9-4078-9E07-1F7B5B29407E}" type="pres">
      <dgm:prSet presAssocID="{2EEEDC69-D365-4910-88C0-20C26878978F}" presName="composite" presStyleCnt="0"/>
      <dgm:spPr/>
    </dgm:pt>
    <dgm:pt modelId="{38E7FA18-967A-4323-8C8A-C76A8B22A814}" type="pres">
      <dgm:prSet presAssocID="{2EEEDC69-D365-4910-88C0-20C26878978F}" presName="LShape" presStyleLbl="alignNode1" presStyleIdx="4" presStyleCnt="5"/>
      <dgm:spPr/>
    </dgm:pt>
    <dgm:pt modelId="{BD0A4A39-A66A-4555-87D5-C68B4811A311}" type="pres">
      <dgm:prSet presAssocID="{2EEEDC69-D365-4910-88C0-20C26878978F}" presName="ParentText" presStyleLbl="revTx" presStyleIdx="2" presStyleCnt="3">
        <dgm:presLayoutVars>
          <dgm:chMax val="0"/>
          <dgm:chPref val="0"/>
          <dgm:bulletEnabled val="1"/>
        </dgm:presLayoutVars>
      </dgm:prSet>
      <dgm:spPr/>
      <dgm:t>
        <a:bodyPr/>
        <a:lstStyle/>
        <a:p>
          <a:endParaRPr lang="en-US"/>
        </a:p>
      </dgm:t>
    </dgm:pt>
  </dgm:ptLst>
  <dgm:cxnLst>
    <dgm:cxn modelId="{C768B1CD-660D-E442-B225-550F092F0772}" srcId="{8FB66DCC-51D3-44F4-9625-06EF03385BC8}" destId="{A54BDF88-CCDB-404A-8533-BF49CEE6915C}" srcOrd="0" destOrd="0" parTransId="{41DB7556-659F-F645-AA6A-D9B06E2DD664}" sibTransId="{7B0269A9-075C-704F-BBC3-4203362CAA41}"/>
    <dgm:cxn modelId="{787CE01D-F3A3-154C-8CAC-8F51A81E299D}" type="presOf" srcId="{8FB66DCC-51D3-44F4-9625-06EF03385BC8}" destId="{361C98BD-3F7A-47C7-AA33-25587539437A}" srcOrd="0" destOrd="0" presId="urn:microsoft.com/office/officeart/2009/3/layout/StepUpProcess"/>
    <dgm:cxn modelId="{45A93FC6-FD93-465F-BF2A-FAF1084B85E2}" srcId="{8FB66DCC-51D3-44F4-9625-06EF03385BC8}" destId="{885FDABA-0810-4FEF-8FFC-188E70FF3C6A}" srcOrd="1" destOrd="0" parTransId="{3AAF5A73-A650-493A-8A44-065BAE7288A1}" sibTransId="{9F257F58-6F41-443D-AED3-EA391A9988D1}"/>
    <dgm:cxn modelId="{F8055DC5-B559-4DB8-95A8-23B8CCE7BD5C}" srcId="{8FB66DCC-51D3-44F4-9625-06EF03385BC8}" destId="{2EEEDC69-D365-4910-88C0-20C26878978F}" srcOrd="2" destOrd="0" parTransId="{6BCA4C52-4A08-4D25-9E21-CF24D311DF43}" sibTransId="{78D821DB-D695-43AC-8318-B3286C6F6EBF}"/>
    <dgm:cxn modelId="{B6E52C60-250A-FE4D-BA4A-FF5CBBB518E3}" type="presOf" srcId="{2EEEDC69-D365-4910-88C0-20C26878978F}" destId="{BD0A4A39-A66A-4555-87D5-C68B4811A311}" srcOrd="0" destOrd="0" presId="urn:microsoft.com/office/officeart/2009/3/layout/StepUpProcess"/>
    <dgm:cxn modelId="{F71C0FCF-8566-9848-BC1F-86FA847671EB}" type="presOf" srcId="{A54BDF88-CCDB-404A-8533-BF49CEE6915C}" destId="{0250F23F-1BD6-F14D-9987-B5764EDF9291}" srcOrd="0" destOrd="0" presId="urn:microsoft.com/office/officeart/2009/3/layout/StepUpProcess"/>
    <dgm:cxn modelId="{01C8A0CE-A933-EE4F-BBA2-6DF6295C58F1}" type="presOf" srcId="{885FDABA-0810-4FEF-8FFC-188E70FF3C6A}" destId="{BD900B4F-046F-474C-94ED-6CDAA6354009}" srcOrd="0" destOrd="0" presId="urn:microsoft.com/office/officeart/2009/3/layout/StepUpProcess"/>
    <dgm:cxn modelId="{C6464455-3176-C441-975F-8D97AFFEC69D}" type="presParOf" srcId="{361C98BD-3F7A-47C7-AA33-25587539437A}" destId="{0855631E-6ABA-6A4D-88C3-7055E0F2D934}" srcOrd="0" destOrd="0" presId="urn:microsoft.com/office/officeart/2009/3/layout/StepUpProcess"/>
    <dgm:cxn modelId="{A9A7DF82-093F-0342-B908-89F24B54C675}" type="presParOf" srcId="{0855631E-6ABA-6A4D-88C3-7055E0F2D934}" destId="{73E0FB72-5BC3-DD4A-B127-BE61859F2073}" srcOrd="0" destOrd="0" presId="urn:microsoft.com/office/officeart/2009/3/layout/StepUpProcess"/>
    <dgm:cxn modelId="{17C23561-72AB-804C-9258-481E7239EAA5}" type="presParOf" srcId="{0855631E-6ABA-6A4D-88C3-7055E0F2D934}" destId="{0250F23F-1BD6-F14D-9987-B5764EDF9291}" srcOrd="1" destOrd="0" presId="urn:microsoft.com/office/officeart/2009/3/layout/StepUpProcess"/>
    <dgm:cxn modelId="{A9FADABA-02A0-054F-A6DC-35CC72A1AA51}" type="presParOf" srcId="{0855631E-6ABA-6A4D-88C3-7055E0F2D934}" destId="{518234C9-8C5B-C349-BC06-8A914AC88234}" srcOrd="2" destOrd="0" presId="urn:microsoft.com/office/officeart/2009/3/layout/StepUpProcess"/>
    <dgm:cxn modelId="{6DC60500-7164-BA48-9C45-B3AB0177C0CE}" type="presParOf" srcId="{361C98BD-3F7A-47C7-AA33-25587539437A}" destId="{3C341E30-F76E-494B-98CF-92ED4C71AC41}" srcOrd="1" destOrd="0" presId="urn:microsoft.com/office/officeart/2009/3/layout/StepUpProcess"/>
    <dgm:cxn modelId="{BDA1C2C1-1A6D-C146-9676-46EE64025754}" type="presParOf" srcId="{3C341E30-F76E-494B-98CF-92ED4C71AC41}" destId="{1E7B8848-EFE9-8249-A8A6-CD8176DF8BC3}" srcOrd="0" destOrd="0" presId="urn:microsoft.com/office/officeart/2009/3/layout/StepUpProcess"/>
    <dgm:cxn modelId="{833872DF-4AB3-D042-84BC-1ABA4D836D85}" type="presParOf" srcId="{361C98BD-3F7A-47C7-AA33-25587539437A}" destId="{904D122A-75B5-4078-9A9F-0D285991AA45}" srcOrd="2" destOrd="0" presId="urn:microsoft.com/office/officeart/2009/3/layout/StepUpProcess"/>
    <dgm:cxn modelId="{6983EEB2-132E-544E-BB27-3B3159B80676}" type="presParOf" srcId="{904D122A-75B5-4078-9A9F-0D285991AA45}" destId="{49430E96-A880-4AF1-8199-0039DB0A40BF}" srcOrd="0" destOrd="0" presId="urn:microsoft.com/office/officeart/2009/3/layout/StepUpProcess"/>
    <dgm:cxn modelId="{8FD322D4-DDD6-314C-B0AC-D86EAE5404B7}" type="presParOf" srcId="{904D122A-75B5-4078-9A9F-0D285991AA45}" destId="{BD900B4F-046F-474C-94ED-6CDAA6354009}" srcOrd="1" destOrd="0" presId="urn:microsoft.com/office/officeart/2009/3/layout/StepUpProcess"/>
    <dgm:cxn modelId="{4FA8227C-42C7-6E4E-A8A4-443D0D298A08}" type="presParOf" srcId="{904D122A-75B5-4078-9A9F-0D285991AA45}" destId="{19AEECCB-7485-44E7-BE2D-71C16C77358A}" srcOrd="2" destOrd="0" presId="urn:microsoft.com/office/officeart/2009/3/layout/StepUpProcess"/>
    <dgm:cxn modelId="{3A2A10CD-B8A8-4547-8BB1-10835B1A9D34}" type="presParOf" srcId="{361C98BD-3F7A-47C7-AA33-25587539437A}" destId="{0091B20B-C4E4-4E44-B933-BFC36245A6F9}" srcOrd="3" destOrd="0" presId="urn:microsoft.com/office/officeart/2009/3/layout/StepUpProcess"/>
    <dgm:cxn modelId="{6CC90F44-7333-FF4C-B695-4D37D041420A}" type="presParOf" srcId="{0091B20B-C4E4-4E44-B933-BFC36245A6F9}" destId="{D9345555-1201-4606-8097-29A9FC71736C}" srcOrd="0" destOrd="0" presId="urn:microsoft.com/office/officeart/2009/3/layout/StepUpProcess"/>
    <dgm:cxn modelId="{1887B5FB-8508-9D44-86EF-D41BCC87FF36}" type="presParOf" srcId="{361C98BD-3F7A-47C7-AA33-25587539437A}" destId="{F812DFC9-E4B9-4078-9E07-1F7B5B29407E}" srcOrd="4" destOrd="0" presId="urn:microsoft.com/office/officeart/2009/3/layout/StepUpProcess"/>
    <dgm:cxn modelId="{197BBF20-F65D-4447-AC9C-E3295D1A08EB}" type="presParOf" srcId="{F812DFC9-E4B9-4078-9E07-1F7B5B29407E}" destId="{38E7FA18-967A-4323-8C8A-C76A8B22A814}" srcOrd="0" destOrd="0" presId="urn:microsoft.com/office/officeart/2009/3/layout/StepUpProcess"/>
    <dgm:cxn modelId="{488472BD-A28E-6940-97D7-CCC91C089A78}" type="presParOf" srcId="{F812DFC9-E4B9-4078-9E07-1F7B5B29407E}" destId="{BD0A4A39-A66A-4555-87D5-C68B4811A311}"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0FB72-5BC3-DD4A-B127-BE61859F2073}">
      <dsp:nvSpPr>
        <dsp:cNvPr id="0" name=""/>
        <dsp:cNvSpPr/>
      </dsp:nvSpPr>
      <dsp:spPr>
        <a:xfrm rot="5400000">
          <a:off x="477982" y="1520701"/>
          <a:ext cx="1423505" cy="2368681"/>
        </a:xfrm>
        <a:prstGeom prst="corner">
          <a:avLst>
            <a:gd name="adj1" fmla="val 16120"/>
            <a:gd name="adj2" fmla="val 1611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50F23F-1BD6-F14D-9987-B5764EDF9291}">
      <dsp:nvSpPr>
        <dsp:cNvPr id="0" name=""/>
        <dsp:cNvSpPr/>
      </dsp:nvSpPr>
      <dsp:spPr>
        <a:xfrm>
          <a:off x="240364" y="2228426"/>
          <a:ext cx="2138458" cy="187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t>CR Funding Department of Homeland Security (Deal struck on 3/3)</a:t>
          </a:r>
          <a:endParaRPr lang="en-US" sz="2200" kern="1200" dirty="0"/>
        </a:p>
      </dsp:txBody>
      <dsp:txXfrm>
        <a:off x="240364" y="2228426"/>
        <a:ext cx="2138458" cy="1874484"/>
      </dsp:txXfrm>
    </dsp:sp>
    <dsp:sp modelId="{518234C9-8C5B-C349-BC06-8A914AC88234}">
      <dsp:nvSpPr>
        <dsp:cNvPr id="0" name=""/>
        <dsp:cNvSpPr/>
      </dsp:nvSpPr>
      <dsp:spPr>
        <a:xfrm>
          <a:off x="1975340" y="1346316"/>
          <a:ext cx="403482" cy="403482"/>
        </a:xfrm>
        <a:prstGeom prst="triangle">
          <a:avLst>
            <a:gd name="adj" fmla="val 100000"/>
          </a:avLst>
        </a:prstGeom>
        <a:solidFill>
          <a:schemeClr val="accent4">
            <a:hueOff val="-1116193"/>
            <a:satOff val="6725"/>
            <a:lumOff val="539"/>
            <a:alphaOff val="0"/>
          </a:schemeClr>
        </a:solidFill>
        <a:ln w="25400" cap="flat" cmpd="sng" algn="ctr">
          <a:solidFill>
            <a:schemeClr val="accent4">
              <a:hueOff val="-1116193"/>
              <a:satOff val="6725"/>
              <a:lumOff val="53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430E96-A880-4AF1-8199-0039DB0A40BF}">
      <dsp:nvSpPr>
        <dsp:cNvPr id="0" name=""/>
        <dsp:cNvSpPr/>
      </dsp:nvSpPr>
      <dsp:spPr>
        <a:xfrm rot="5400000">
          <a:off x="3095873" y="872901"/>
          <a:ext cx="1423505" cy="2368681"/>
        </a:xfrm>
        <a:prstGeom prst="corner">
          <a:avLst>
            <a:gd name="adj1" fmla="val 16120"/>
            <a:gd name="adj2" fmla="val 16110"/>
          </a:avLst>
        </a:prstGeom>
        <a:solidFill>
          <a:schemeClr val="accent4">
            <a:hueOff val="-2232386"/>
            <a:satOff val="13449"/>
            <a:lumOff val="1078"/>
            <a:alphaOff val="0"/>
          </a:schemeClr>
        </a:solidFill>
        <a:ln w="25400" cap="flat" cmpd="sng" algn="ctr">
          <a:solidFill>
            <a:schemeClr val="accent4">
              <a:hueOff val="-2232386"/>
              <a:satOff val="13449"/>
              <a:lumOff val="107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900B4F-046F-474C-94ED-6CDAA6354009}">
      <dsp:nvSpPr>
        <dsp:cNvPr id="0" name=""/>
        <dsp:cNvSpPr/>
      </dsp:nvSpPr>
      <dsp:spPr>
        <a:xfrm>
          <a:off x="2858255" y="1580626"/>
          <a:ext cx="2138458" cy="187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t>Debt Ceiling reinstatement &amp; subsequent expiration </a:t>
          </a:r>
        </a:p>
        <a:p>
          <a:pPr lvl="0" algn="l" defTabSz="977900" rtl="0">
            <a:lnSpc>
              <a:spcPct val="90000"/>
            </a:lnSpc>
            <a:spcBef>
              <a:spcPct val="0"/>
            </a:spcBef>
            <a:spcAft>
              <a:spcPct val="35000"/>
            </a:spcAft>
          </a:pPr>
          <a:r>
            <a:rPr lang="en-US" sz="2200" kern="1200" dirty="0" smtClean="0"/>
            <a:t>(3/15 &amp; Fall) </a:t>
          </a:r>
          <a:endParaRPr lang="en-US" sz="2200" kern="1200" dirty="0"/>
        </a:p>
      </dsp:txBody>
      <dsp:txXfrm>
        <a:off x="2858255" y="1580626"/>
        <a:ext cx="2138458" cy="1874484"/>
      </dsp:txXfrm>
    </dsp:sp>
    <dsp:sp modelId="{19AEECCB-7485-44E7-BE2D-71C16C77358A}">
      <dsp:nvSpPr>
        <dsp:cNvPr id="0" name=""/>
        <dsp:cNvSpPr/>
      </dsp:nvSpPr>
      <dsp:spPr>
        <a:xfrm>
          <a:off x="4593231" y="698516"/>
          <a:ext cx="403482" cy="403482"/>
        </a:xfrm>
        <a:prstGeom prst="triangle">
          <a:avLst>
            <a:gd name="adj" fmla="val 100000"/>
          </a:avLst>
        </a:prstGeom>
        <a:solidFill>
          <a:schemeClr val="accent4">
            <a:hueOff val="-3348579"/>
            <a:satOff val="20174"/>
            <a:lumOff val="1617"/>
            <a:alphaOff val="0"/>
          </a:schemeClr>
        </a:solidFill>
        <a:ln w="25400" cap="flat" cmpd="sng" algn="ctr">
          <a:solidFill>
            <a:schemeClr val="accent4">
              <a:hueOff val="-3348579"/>
              <a:satOff val="20174"/>
              <a:lumOff val="161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E7FA18-967A-4323-8C8A-C76A8B22A814}">
      <dsp:nvSpPr>
        <dsp:cNvPr id="0" name=""/>
        <dsp:cNvSpPr/>
      </dsp:nvSpPr>
      <dsp:spPr>
        <a:xfrm rot="5400000">
          <a:off x="5713764" y="225101"/>
          <a:ext cx="1423505" cy="2368681"/>
        </a:xfrm>
        <a:prstGeom prst="corner">
          <a:avLst>
            <a:gd name="adj1" fmla="val 16120"/>
            <a:gd name="adj2" fmla="val 16110"/>
          </a:avLst>
        </a:prstGeom>
        <a:solidFill>
          <a:schemeClr val="accent4">
            <a:hueOff val="-4464771"/>
            <a:satOff val="26899"/>
            <a:lumOff val="2156"/>
            <a:alphaOff val="0"/>
          </a:schemeClr>
        </a:solidFill>
        <a:ln w="25400" cap="flat" cmpd="sng" algn="ctr">
          <a:solidFill>
            <a:schemeClr val="accent4">
              <a:hueOff val="-4464771"/>
              <a:satOff val="26899"/>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0A4A39-A66A-4555-87D5-C68B4811A311}">
      <dsp:nvSpPr>
        <dsp:cNvPr id="0" name=""/>
        <dsp:cNvSpPr/>
      </dsp:nvSpPr>
      <dsp:spPr>
        <a:xfrm>
          <a:off x="5476146" y="932826"/>
          <a:ext cx="2138458" cy="1874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rtl="0">
            <a:lnSpc>
              <a:spcPct val="90000"/>
            </a:lnSpc>
            <a:spcBef>
              <a:spcPct val="0"/>
            </a:spcBef>
            <a:spcAft>
              <a:spcPct val="35000"/>
            </a:spcAft>
          </a:pPr>
          <a:r>
            <a:rPr lang="en-US" sz="2200" kern="1200" dirty="0" smtClean="0"/>
            <a:t>Congress must pass FY 16 budget by new fiscal year </a:t>
          </a:r>
        </a:p>
        <a:p>
          <a:pPr lvl="0" algn="l" defTabSz="977900" rtl="0">
            <a:lnSpc>
              <a:spcPct val="90000"/>
            </a:lnSpc>
            <a:spcBef>
              <a:spcPct val="0"/>
            </a:spcBef>
            <a:spcAft>
              <a:spcPct val="35000"/>
            </a:spcAft>
          </a:pPr>
          <a:r>
            <a:rPr lang="en-US" sz="2200" kern="1200" dirty="0" smtClean="0"/>
            <a:t>(10/1)</a:t>
          </a:r>
          <a:endParaRPr lang="en-US" sz="2200" kern="1200" dirty="0"/>
        </a:p>
      </dsp:txBody>
      <dsp:txXfrm>
        <a:off x="5476146" y="932826"/>
        <a:ext cx="2138458" cy="1874484"/>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0.84729</cdr:x>
      <cdr:y>0.17782</cdr:y>
    </cdr:from>
    <cdr:to>
      <cdr:x>0.88198</cdr:x>
      <cdr:y>0.22133</cdr:y>
    </cdr:to>
    <cdr:cxnSp macro="">
      <cdr:nvCxnSpPr>
        <cdr:cNvPr id="3" name="Straight Arrow Connector 2"/>
        <cdr:cNvCxnSpPr/>
      </cdr:nvCxnSpPr>
      <cdr:spPr>
        <a:xfrm xmlns:a="http://schemas.openxmlformats.org/drawingml/2006/main" flipH="1">
          <a:off x="6714565" y="854695"/>
          <a:ext cx="274917" cy="209176"/>
        </a:xfrm>
        <a:prstGeom xmlns:a="http://schemas.openxmlformats.org/drawingml/2006/main" prst="straightConnector1">
          <a:avLst/>
        </a:prstGeom>
        <a:ln xmlns:a="http://schemas.openxmlformats.org/drawingml/2006/main">
          <a:tailEnd type="triangle"/>
        </a:l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4.jpe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TextBox 5"/>
          <p:cNvSpPr txBox="1"/>
          <p:nvPr/>
        </p:nvSpPr>
        <p:spPr>
          <a:xfrm>
            <a:off x="0" y="304800"/>
            <a:ext cx="6858000" cy="369332"/>
          </a:xfrm>
          <a:prstGeom prst="rect">
            <a:avLst/>
          </a:prstGeom>
          <a:noFill/>
        </p:spPr>
        <p:txBody>
          <a:bodyPr wrap="square" rtlCol="0">
            <a:spAutoFit/>
          </a:bodyPr>
          <a:lstStyle/>
          <a:p>
            <a:pPr algn="ctr"/>
            <a:r>
              <a:rPr lang="en-US" altLang="en-US" b="1" dirty="0">
                <a:latin typeface="Verdana" panose="020B0604030504040204" pitchFamily="34" charset="0"/>
                <a:ea typeface="Verdana" panose="020B0604030504040204" pitchFamily="34" charset="0"/>
                <a:cs typeface="Verdana" panose="020B0604030504040204" pitchFamily="34" charset="0"/>
              </a:rPr>
              <a:t>NASFAA Update</a:t>
            </a:r>
            <a:endParaRPr lang="en-US" altLang="en-US" sz="1800" b="1" dirty="0">
              <a:latin typeface="Verdana" panose="020B0604030504040204" pitchFamily="34" charset="0"/>
              <a:ea typeface="Verdana" panose="020B0604030504040204" pitchFamily="34" charset="0"/>
              <a:cs typeface="Verdana" panose="020B0604030504040204" pitchFamily="34" charset="0"/>
            </a:endParaRPr>
          </a:p>
        </p:txBody>
      </p:sp>
      <p:sp>
        <p:nvSpPr>
          <p:cNvPr id="7" name="TextBox 6"/>
          <p:cNvSpPr txBox="1"/>
          <p:nvPr/>
        </p:nvSpPr>
        <p:spPr>
          <a:xfrm>
            <a:off x="457200" y="8669179"/>
            <a:ext cx="5867400" cy="246221"/>
          </a:xfrm>
          <a:prstGeom prst="rect">
            <a:avLst/>
          </a:prstGeom>
          <a:noFill/>
        </p:spPr>
        <p:txBody>
          <a:bodyPr wrap="square" rtlCol="0">
            <a:spAutoFit/>
          </a:bodyPr>
          <a:lstStyle/>
          <a:p>
            <a:pPr algn="l"/>
            <a:r>
              <a:rPr lang="en-US" altLang="en-US" sz="1000" dirty="0" smtClean="0">
                <a:latin typeface="Arial" panose="020B0604020202020204" pitchFamily="34" charset="0"/>
                <a:ea typeface="MS PGothic" pitchFamily="34" charset="-128"/>
                <a:cs typeface="Arial" panose="020B0604020202020204" pitchFamily="34" charset="0"/>
                <a:sym typeface="Calibri" pitchFamily="34" charset="0"/>
              </a:rPr>
              <a:t>© 2014 NASFAA                                                    </a:t>
            </a:r>
            <a:fld id="{CF6DF5C0-B99B-43C0-BEB5-2502E35F1443}" type="slidenum">
              <a:rPr lang="en-US" altLang="en-US" sz="1000" smtClean="0">
                <a:latin typeface="Arial" panose="020B0604020202020204" pitchFamily="34" charset="0"/>
                <a:ea typeface="MS PGothic" pitchFamily="34" charset="-128"/>
                <a:cs typeface="Arial" panose="020B0604020202020204" pitchFamily="34" charset="0"/>
                <a:sym typeface="Calibri" pitchFamily="34" charset="0"/>
              </a:rPr>
              <a:pPr algn="l"/>
              <a:t>‹#›</a:t>
            </a:fld>
            <a:r>
              <a:rPr lang="en-US" altLang="en-US" sz="1000" dirty="0" smtClean="0">
                <a:latin typeface="Arial" panose="020B0604020202020204" pitchFamily="34" charset="0"/>
                <a:ea typeface="MS PGothic" pitchFamily="34" charset="-128"/>
                <a:cs typeface="Arial" panose="020B0604020202020204" pitchFamily="34" charset="0"/>
                <a:sym typeface="Calibri" pitchFamily="34" charset="0"/>
              </a:rPr>
              <a:t> </a:t>
            </a:r>
            <a:endParaRPr lang="en-US" altLang="en-US" sz="1000" dirty="0" smtClean="0">
              <a:latin typeface="Arial" pitchFamily="34" charset="0"/>
              <a:ea typeface="MS PGothic" pitchFamily="34" charset="-128"/>
              <a:cs typeface="Arial" panose="020B0604020202020204" pitchFamily="34" charset="0"/>
              <a:sym typeface="Arial"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1873" y="8464550"/>
            <a:ext cx="1163484" cy="450850"/>
          </a:xfrm>
          <a:prstGeom prst="rect">
            <a:avLst/>
          </a:prstGeom>
        </p:spPr>
      </p:pic>
    </p:spTree>
    <p:extLst>
      <p:ext uri="{BB962C8B-B14F-4D97-AF65-F5344CB8AC3E}">
        <p14:creationId xmlns:p14="http://schemas.microsoft.com/office/powerpoint/2010/main" val="4109630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51" name="Shape 51"/>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85254806"/>
      </p:ext>
    </p:extLst>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76203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653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0824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90374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48211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5265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Using total household income for all married couples when calculating income-driven monthly payments.</a:t>
            </a:r>
          </a:p>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Extending the PAYE repayment term to 25 years before forgiveness for borrowers with federal student loan debt that is greater than the aggregate, independent, undergraduate loan limit (currently $57,500).</a:t>
            </a:r>
          </a:p>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Eliminating the current payment cap that limits monthly payments to the monthly payment under 10-year standard repayment based on original loan balance.</a:t>
            </a:r>
          </a:p>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Capping the amount of interest that can accrue when a borrower’s monthly payment is insufficient to cover the interest to avoid ballooning loan balances. </a:t>
            </a:r>
          </a:p>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Capping the amount forgiven under the Public Service Loan Forgiveness (PSLF) Program to the aggregate, independent undergraduate loan limit (currently $57,500) for all borrowers.</a:t>
            </a:r>
          </a:p>
          <a:p>
            <a:pPr marL="342900" marR="0" indent="-342900" defTabSz="457200" eaLnBrk="1" fontAlgn="auto" latinLnBrk="0" hangingPunct="1">
              <a:lnSpc>
                <a:spcPct val="125000"/>
              </a:lnSpc>
              <a:spcBef>
                <a:spcPts val="0"/>
              </a:spcBef>
              <a:spcAft>
                <a:spcPts val="0"/>
              </a:spcAft>
              <a:buClrTx/>
              <a:buSzTx/>
              <a:buFont typeface="Arial"/>
              <a:buChar char="•"/>
              <a:tabLst/>
              <a:defRPr/>
            </a:pPr>
            <a:r>
              <a:rPr lang="en-US" dirty="0" smtClean="0"/>
              <a:t>Limiting qualifying payments for PSLF to payments made in an income-driven repayment plan (i.e., no payments made while in the 10-year standard repayment plan would count).</a:t>
            </a:r>
            <a:endParaRPr lang="en-US" dirty="0"/>
          </a:p>
        </p:txBody>
      </p:sp>
    </p:spTree>
    <p:extLst>
      <p:ext uri="{BB962C8B-B14F-4D97-AF65-F5344CB8AC3E}">
        <p14:creationId xmlns:p14="http://schemas.microsoft.com/office/powerpoint/2010/main" val="2699476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09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09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09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09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04932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14109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1" indent="-342900" defTabSz="457200">
              <a:spcBef>
                <a:spcPts val="600"/>
              </a:spcBef>
              <a:buFont typeface="Arial"/>
              <a:buChar char="•"/>
              <a:tabLst>
                <a:tab pos="139700" algn="l"/>
                <a:tab pos="457200" algn="l"/>
              </a:tabLst>
            </a:pPr>
            <a:r>
              <a:rPr lang="en-US" altLang="en-US" sz="2200" dirty="0" smtClean="0">
                <a:solidFill>
                  <a:srgbClr val="000000"/>
                </a:solidFill>
              </a:rPr>
              <a:t>But valuing federal credit programs like the market would value them at ignores fundamental sector differences</a:t>
            </a:r>
          </a:p>
          <a:p>
            <a:pPr marL="342900" lvl="1" indent="-342900" defTabSz="457200">
              <a:spcBef>
                <a:spcPts val="600"/>
              </a:spcBef>
              <a:buFont typeface="Arial"/>
              <a:buChar char="•"/>
              <a:tabLst>
                <a:tab pos="139700" algn="l"/>
                <a:tab pos="457200" algn="l"/>
              </a:tabLst>
            </a:pPr>
            <a:r>
              <a:rPr lang="en-US" altLang="en-US" sz="2200" dirty="0" smtClean="0">
                <a:solidFill>
                  <a:srgbClr val="000000"/>
                </a:solidFill>
              </a:rPr>
              <a:t>The federal government does not perceive or value risk the same way as a private lender would, nor should it. </a:t>
            </a:r>
          </a:p>
          <a:p>
            <a:pPr marL="342900" marR="0" lvl="1" indent="-342900" defTabSz="457200" eaLnBrk="1" fontAlgn="auto" latinLnBrk="0" hangingPunct="1">
              <a:lnSpc>
                <a:spcPct val="125000"/>
              </a:lnSpc>
              <a:spcBef>
                <a:spcPts val="600"/>
              </a:spcBef>
              <a:spcAft>
                <a:spcPts val="0"/>
              </a:spcAft>
              <a:buClrTx/>
              <a:buSzTx/>
              <a:buFont typeface="Arial"/>
              <a:buChar char="•"/>
              <a:tabLst>
                <a:tab pos="139700" algn="l"/>
                <a:tab pos="457200" algn="l"/>
              </a:tabLst>
              <a:defRPr/>
            </a:pPr>
            <a:r>
              <a:rPr lang="en-US" altLang="en-US" sz="2400" dirty="0" smtClean="0">
                <a:solidFill>
                  <a:srgbClr val="000000"/>
                </a:solidFill>
              </a:rPr>
              <a:t>The current scoring method has been accurate within 1% over the last decade</a:t>
            </a:r>
          </a:p>
          <a:p>
            <a:pPr marL="342900" marR="0" lvl="1" indent="-342900" defTabSz="457200" eaLnBrk="1" fontAlgn="auto" latinLnBrk="0" hangingPunct="1">
              <a:lnSpc>
                <a:spcPct val="125000"/>
              </a:lnSpc>
              <a:spcBef>
                <a:spcPts val="600"/>
              </a:spcBef>
              <a:spcAft>
                <a:spcPts val="0"/>
              </a:spcAft>
              <a:buClrTx/>
              <a:buSzTx/>
              <a:buFont typeface="Arial"/>
              <a:buChar char="•"/>
              <a:tabLst>
                <a:tab pos="139700" algn="l"/>
                <a:tab pos="457200" algn="l"/>
              </a:tabLst>
              <a:defRPr/>
            </a:pPr>
            <a:r>
              <a:rPr lang="en-US" altLang="en-US" dirty="0" smtClean="0">
                <a:solidFill>
                  <a:srgbClr val="000000"/>
                </a:solidFill>
              </a:rPr>
              <a:t>Increased deficits with no changes to underlying programs</a:t>
            </a:r>
          </a:p>
          <a:p>
            <a:pPr marL="342900" marR="0" lvl="1" indent="-342900" defTabSz="457200" eaLnBrk="1" fontAlgn="auto" latinLnBrk="0" hangingPunct="1">
              <a:lnSpc>
                <a:spcPct val="125000"/>
              </a:lnSpc>
              <a:spcBef>
                <a:spcPts val="600"/>
              </a:spcBef>
              <a:spcAft>
                <a:spcPts val="0"/>
              </a:spcAft>
              <a:buClrTx/>
              <a:buSzTx/>
              <a:buFont typeface="Arial"/>
              <a:buChar char="•"/>
              <a:tabLst>
                <a:tab pos="139700" algn="l"/>
                <a:tab pos="457200" algn="l"/>
              </a:tabLst>
              <a:defRPr/>
            </a:pPr>
            <a:endParaRPr lang="en-US" altLang="en-US" sz="2400" dirty="0" smtClean="0">
              <a:solidFill>
                <a:srgbClr val="000000"/>
              </a:solidFill>
            </a:endParaRPr>
          </a:p>
          <a:p>
            <a:pPr marL="342900" lvl="1" indent="-342900" defTabSz="457200">
              <a:spcBef>
                <a:spcPts val="600"/>
              </a:spcBef>
              <a:buFont typeface="Arial"/>
              <a:buChar char="•"/>
              <a:tabLst>
                <a:tab pos="139700" algn="l"/>
                <a:tab pos="457200" algn="l"/>
              </a:tabLst>
            </a:pPr>
            <a:endParaRPr lang="en-US" altLang="en-US" sz="2200" dirty="0" smtClean="0">
              <a:solidFill>
                <a:srgbClr val="000000"/>
              </a:solidFill>
            </a:endParaRPr>
          </a:p>
          <a:p>
            <a:endParaRPr lang="en-US" dirty="0"/>
          </a:p>
        </p:txBody>
      </p:sp>
    </p:spTree>
    <p:extLst>
      <p:ext uri="{BB962C8B-B14F-4D97-AF65-F5344CB8AC3E}">
        <p14:creationId xmlns:p14="http://schemas.microsoft.com/office/powerpoint/2010/main" val="4227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9568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5534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23698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455346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49454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97872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53350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Servicing Recs:</a:t>
            </a:r>
          </a:p>
          <a:p>
            <a:pPr marL="342900" indent="-342900">
              <a:buFont typeface="Arial"/>
              <a:buChar char="•"/>
            </a:pPr>
            <a:r>
              <a:rPr lang="en-US" dirty="0" smtClean="0"/>
              <a:t>Information</a:t>
            </a:r>
            <a:r>
              <a:rPr lang="en-US" baseline="0" dirty="0" smtClean="0"/>
              <a:t> and communication</a:t>
            </a:r>
          </a:p>
          <a:p>
            <a:pPr marL="342900" indent="-342900">
              <a:buFont typeface="Arial"/>
              <a:buChar char="•"/>
            </a:pPr>
            <a:r>
              <a:rPr lang="en-US" baseline="0" dirty="0" smtClean="0"/>
              <a:t>Standardization</a:t>
            </a:r>
          </a:p>
          <a:p>
            <a:pPr marL="342900" indent="-342900">
              <a:buFont typeface="Arial"/>
              <a:buChar char="•"/>
            </a:pPr>
            <a:r>
              <a:rPr lang="en-US" baseline="0" dirty="0" smtClean="0"/>
              <a:t>Joint TF with DL Coalition </a:t>
            </a:r>
          </a:p>
          <a:p>
            <a:pPr marL="342900" marR="0" lvl="1" indent="-342900" defTabSz="457200" eaLnBrk="1" fontAlgn="auto" latinLnBrk="0" hangingPunct="1">
              <a:lnSpc>
                <a:spcPct val="125000"/>
              </a:lnSpc>
              <a:spcBef>
                <a:spcPts val="0"/>
              </a:spcBef>
              <a:spcAft>
                <a:spcPts val="0"/>
              </a:spcAft>
              <a:buClrTx/>
              <a:buSzTx/>
              <a:buFont typeface="Arial"/>
              <a:buChar char="•"/>
              <a:tabLst/>
              <a:defRPr/>
            </a:pPr>
            <a:r>
              <a:rPr lang="en-US" altLang="en-US" sz="2000" dirty="0" smtClean="0"/>
              <a:t>A report to be delivered to ED and other relevant agencies containing recommendations for improving federal student loan servicing, clearing indicating (1) areas of deficiency in loan servicing,  (2) the extent (how widespread) of those deficiencies, and (2) proposed solutions</a:t>
            </a:r>
            <a:endParaRPr lang="en-US" dirty="0" smtClean="0"/>
          </a:p>
          <a:p>
            <a:endParaRPr lang="en-US" dirty="0" smtClean="0"/>
          </a:p>
          <a:p>
            <a:r>
              <a:rPr lang="en-US" dirty="0" smtClean="0"/>
              <a:t>PSLF Recs:</a:t>
            </a:r>
          </a:p>
          <a:p>
            <a:pPr marL="342900" indent="-342900">
              <a:buFont typeface="Arial"/>
              <a:buChar char="•"/>
            </a:pPr>
            <a:r>
              <a:rPr lang="en-US" dirty="0" smtClean="0"/>
              <a:t>Keep PSLF</a:t>
            </a:r>
          </a:p>
          <a:p>
            <a:pPr marL="342900" indent="-342900">
              <a:buFont typeface="Arial"/>
              <a:buChar char="•"/>
            </a:pPr>
            <a:r>
              <a:rPr lang="en-US" dirty="0" smtClean="0"/>
              <a:t>Forgiveness of up to 100% of the independent, undergraduate aggregate Stafford loan limit (currently $57,500); and</a:t>
            </a:r>
          </a:p>
          <a:p>
            <a:pPr marL="342900" indent="-342900">
              <a:buFont typeface="Arial"/>
              <a:buChar char="•"/>
            </a:pPr>
            <a:r>
              <a:rPr lang="en-US" dirty="0" smtClean="0"/>
              <a:t>50% of any remaining qualifying loan balance, up to a maximum forgiveness amount of the graduate aggregate Stafford loan limit (currently $138,500)</a:t>
            </a:r>
          </a:p>
          <a:p>
            <a:endParaRPr lang="en-US" dirty="0" smtClean="0"/>
          </a:p>
          <a:p>
            <a:r>
              <a:rPr lang="en-US" dirty="0" smtClean="0"/>
              <a:t>Consumer Info Recs:</a:t>
            </a:r>
          </a:p>
          <a:p>
            <a:pPr marL="342900" indent="-342900">
              <a:buFont typeface="Arial"/>
              <a:buChar char="•"/>
            </a:pPr>
            <a:r>
              <a:rPr lang="en-US" dirty="0" smtClean="0"/>
              <a:t>Study the usefulness of consumer disclosures not related to Title IV aid and determine the most effective, and least burdensome, method of disclosure.</a:t>
            </a:r>
          </a:p>
          <a:p>
            <a:pPr marL="342900" indent="-342900">
              <a:buFont typeface="Arial"/>
              <a:buChar char="•"/>
            </a:pPr>
            <a:r>
              <a:rPr lang="en-US" dirty="0" smtClean="0"/>
              <a:t>Eliminate the vague disclosure requirement to report the placement of, and types of employment obtained by, graduates of an institution's degree or certificate programs. </a:t>
            </a:r>
          </a:p>
          <a:p>
            <a:pPr marL="342900" indent="-342900">
              <a:buFont typeface="Arial"/>
              <a:buChar char="•"/>
            </a:pPr>
            <a:r>
              <a:rPr lang="en-US" dirty="0" smtClean="0"/>
              <a:t>Establish that the online entrance counseling provided by ED constitutes a compliance “safe harbor.”</a:t>
            </a:r>
          </a:p>
          <a:p>
            <a:pPr marL="342900" indent="-342900">
              <a:buFont typeface="Arial"/>
              <a:buChar char="•"/>
            </a:pPr>
            <a:r>
              <a:rPr lang="en-US" dirty="0" smtClean="0"/>
              <a:t>Use consistent metrics when presenting borrowing levels (</a:t>
            </a:r>
            <a:r>
              <a:rPr lang="en-US" dirty="0" err="1" smtClean="0"/>
              <a:t>ie</a:t>
            </a:r>
            <a:r>
              <a:rPr lang="en-US" dirty="0" smtClean="0"/>
              <a:t>. “median” vs. “average”). </a:t>
            </a:r>
          </a:p>
          <a:p>
            <a:pPr marL="342900" indent="-342900">
              <a:buFont typeface="Arial"/>
              <a:buChar char="•"/>
            </a:pPr>
            <a:endParaRPr lang="en-US" dirty="0" smtClean="0"/>
          </a:p>
          <a:p>
            <a:pPr marL="342900" indent="-342900">
              <a:buFont typeface="Arial"/>
              <a:buChar char="•"/>
            </a:pPr>
            <a:endParaRPr lang="en-US" dirty="0"/>
          </a:p>
        </p:txBody>
      </p:sp>
    </p:spTree>
    <p:extLst>
      <p:ext uri="{BB962C8B-B14F-4D97-AF65-F5344CB8AC3E}">
        <p14:creationId xmlns:p14="http://schemas.microsoft.com/office/powerpoint/2010/main" val="288408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76086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The school made at least one Perkins loan disbursement to the student on or before June 30, 2015.</a:t>
            </a:r>
          </a:p>
          <a:p>
            <a:pPr marL="342900" indent="-342900">
              <a:buFont typeface="Arial"/>
              <a:buChar char="•"/>
            </a:pPr>
            <a:r>
              <a:rPr lang="en-US" dirty="0" smtClean="0"/>
              <a:t>The student is enrolled at the same institution where the last Perkins Loan disbursement was received. For example, a student who received a Perkins Loan disbursement at School A, and then received a Perkins Loan disbursement at School B, would be considered to be an eligible grandfathered borrower at School B, provided all other conditions are met, but not for a subsequent enrollment at School A.</a:t>
            </a:r>
          </a:p>
          <a:p>
            <a:pPr marL="342900" indent="-342900">
              <a:buFont typeface="Arial"/>
              <a:buChar char="•"/>
            </a:pPr>
            <a:r>
              <a:rPr lang="en-US" dirty="0" smtClean="0"/>
              <a:t>The student is enrolled in the same academic program for which the student received his or her last Perkins disbursement. ED considers an academic program to be the same program only if the first four digits of the program’s Classification of Instructional (CIP) code are identical to the first four digits of the CIP code for the program for which the student received his or her last Perkins Loan disbursement.</a:t>
            </a:r>
          </a:p>
          <a:p>
            <a:pPr marL="342900" indent="-342900">
              <a:buFont typeface="Arial"/>
              <a:buChar char="•"/>
            </a:pPr>
            <a:r>
              <a:rPr lang="en-US" dirty="0" smtClean="0"/>
              <a:t>While the law provides for this limited “grandfathering” continued eligibility for Perkins Loans “as may be necessary to enable students…to continue or complete courses of study,” many of these grandfathered students could have their need met by a combination of other student aid and thus will not need a Perkins Loan to “enable [them]...to continue or complete [their] course of student.” Therefore, a Perkins Loan can be made to an otherwise eligible grandfathered student to meet all or some of the student’s unmet need only after the student has been awarded all Direct Subsidized Loan aid for which the student is eligible.</a:t>
            </a:r>
          </a:p>
          <a:p>
            <a:pPr marL="342900" indent="-342900">
              <a:buFont typeface="Arial"/>
              <a:buChar char="•"/>
            </a:pPr>
            <a:r>
              <a:rPr lang="en-US" dirty="0" smtClean="0"/>
              <a:t>The DCL reinforces that the grandfathering provision only applies to students who have received Perkins Loans for award year 2014-2015 or earlier, so students who receive their first Perkins Loan in the 2015-2016 award year will not be eligible for grandfathering. </a:t>
            </a:r>
            <a:endParaRPr lang="en-US" dirty="0"/>
          </a:p>
        </p:txBody>
      </p:sp>
    </p:spTree>
    <p:extLst>
      <p:ext uri="{BB962C8B-B14F-4D97-AF65-F5344CB8AC3E}">
        <p14:creationId xmlns:p14="http://schemas.microsoft.com/office/powerpoint/2010/main" val="4148702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endParaRPr lang="en-US" dirty="0"/>
          </a:p>
        </p:txBody>
      </p:sp>
    </p:spTree>
    <p:extLst>
      <p:ext uri="{BB962C8B-B14F-4D97-AF65-F5344CB8AC3E}">
        <p14:creationId xmlns:p14="http://schemas.microsoft.com/office/powerpoint/2010/main" val="41487029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a:buChar char="•"/>
            </a:pPr>
            <a:r>
              <a:rPr lang="en-US" dirty="0" smtClean="0"/>
              <a:t>1. “Warm transfer” from loan rehabilitation:  Lenders and servicers would be able to share a borrower’s income documentation and family size information gathered during the loan rehabilitation process with a borrower’s new servicer after transitioning out of loan rehabilitation. This would allow borrowers with newly rehabilitated loans quicker access to income-driven repayment plans and hopefully prevent the borrower from defaulting again. Negotiators would also consider whether borrowers could continue to make the “reasonable and affordable” monthly payment established during the rehabilitation process for a certain period of time while they select a new repayment plan.</a:t>
            </a:r>
          </a:p>
          <a:p>
            <a:pPr marL="342900" indent="-342900">
              <a:buFont typeface="Arial"/>
              <a:buChar char="•"/>
            </a:pPr>
            <a:endParaRPr lang="en-US" dirty="0" smtClean="0"/>
          </a:p>
          <a:p>
            <a:pPr marL="342900" indent="-342900">
              <a:buFont typeface="Arial"/>
              <a:buChar char="•"/>
            </a:pPr>
            <a:r>
              <a:rPr lang="en-US" dirty="0" smtClean="0"/>
              <a:t>2. Technical changes: As noted by a negotiator representing legal assistance organizations that represent students, there are two items already in statute that are not currently included in the regulations: lowering rehabilitation collection fees from 18.5 percent to 16 percent, and a provision regarding the sale of defaulted loans before rehabilitation.</a:t>
            </a:r>
          </a:p>
          <a:p>
            <a:pPr marL="342900" indent="-342900">
              <a:buFont typeface="Arial"/>
              <a:buChar char="•"/>
            </a:pPr>
            <a:endParaRPr lang="en-US" dirty="0" smtClean="0"/>
          </a:p>
          <a:p>
            <a:pPr marL="342900" indent="-342900">
              <a:buFont typeface="Arial"/>
              <a:buChar char="•"/>
            </a:pPr>
            <a:r>
              <a:rPr lang="en-US" dirty="0" smtClean="0"/>
              <a:t>3. Participation rate index (PRI) appeals for cohort default rates (CDRs): NASFAA member Pat Hurley’s proposal would allow a school to appeal CDRs based on low participation rates before sanctions set in for the institution. NASFAA members on the committee noted that this change could encourage community colleges to continue participation in the federal student loan programs.</a:t>
            </a:r>
          </a:p>
          <a:p>
            <a:pPr marL="342900" indent="-342900">
              <a:buFont typeface="Arial"/>
              <a:buChar char="•"/>
            </a:pPr>
            <a:endParaRPr lang="en-US" dirty="0" smtClean="0"/>
          </a:p>
          <a:p>
            <a:pPr marL="342900" indent="-342900">
              <a:buFont typeface="Arial"/>
              <a:buChar char="•"/>
            </a:pPr>
            <a:r>
              <a:rPr lang="en-US" dirty="0" smtClean="0"/>
              <a:t> 4. Lump sum payments from the Department of Defense (</a:t>
            </a:r>
            <a:r>
              <a:rPr lang="en-US" dirty="0" err="1" smtClean="0"/>
              <a:t>DoD</a:t>
            </a:r>
            <a:r>
              <a:rPr lang="en-US" dirty="0" smtClean="0"/>
              <a:t>): This proposal would count lump sum payments to </a:t>
            </a:r>
            <a:r>
              <a:rPr lang="en-US" dirty="0" err="1" smtClean="0"/>
              <a:t>servicemembers</a:t>
            </a:r>
            <a:r>
              <a:rPr lang="en-US" dirty="0" smtClean="0"/>
              <a:t> as separate qualifying payments for the purposes of various loan forgiveness programs. This change would treat lump sum payments from </a:t>
            </a:r>
            <a:r>
              <a:rPr lang="en-US" dirty="0" err="1" smtClean="0"/>
              <a:t>DoD</a:t>
            </a:r>
            <a:r>
              <a:rPr lang="en-US" dirty="0" smtClean="0"/>
              <a:t> in the same manner as those from </a:t>
            </a:r>
            <a:r>
              <a:rPr lang="en-US" dirty="0" err="1" smtClean="0"/>
              <a:t>Americorps</a:t>
            </a:r>
            <a:r>
              <a:rPr lang="en-US" dirty="0" smtClean="0"/>
              <a:t> and the Peace Corps.</a:t>
            </a:r>
          </a:p>
          <a:p>
            <a:pPr marL="342900" indent="-342900">
              <a:buFont typeface="Arial"/>
              <a:buChar char="•"/>
            </a:pPr>
            <a:endParaRPr lang="en-US" dirty="0" smtClean="0"/>
          </a:p>
          <a:p>
            <a:pPr marL="342900" indent="-342900">
              <a:buFont typeface="Arial"/>
              <a:buChar char="•"/>
            </a:pPr>
            <a:r>
              <a:rPr lang="en-US" dirty="0" smtClean="0"/>
              <a:t>5. Required PAYE renewal notifications to borrowers: Given that approximately 40 percent of borrowers enrolled in PAYE do not re-enroll in PAYE after the first year in a timely manner, negotiators will consider ways to improve the notification process. </a:t>
            </a:r>
            <a:endParaRPr lang="en-US" dirty="0"/>
          </a:p>
        </p:txBody>
      </p:sp>
    </p:spTree>
    <p:extLst>
      <p:ext uri="{BB962C8B-B14F-4D97-AF65-F5344CB8AC3E}">
        <p14:creationId xmlns:p14="http://schemas.microsoft.com/office/powerpoint/2010/main" val="8897339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1618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9116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9116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79116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1476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7226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841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8414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8195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1138" indent="-171450" eaLnBrk="1">
              <a:buClr>
                <a:srgbClr val="000000"/>
              </a:buClr>
              <a:buFont typeface="Gill Sans" pitchFamily="-84" charset="0"/>
              <a:buChar char="-"/>
              <a:defRPr/>
            </a:pPr>
            <a:r>
              <a:rPr lang="en-US" altLang="en-US" dirty="0" smtClean="0">
                <a:latin typeface="Gill Sans" pitchFamily="-84" charset="0"/>
                <a:sym typeface="Gill Sans" pitchFamily="-84" charset="0"/>
              </a:rPr>
              <a:t>Can talk here about the fact that aside from this past year, for example, Senate </a:t>
            </a:r>
            <a:r>
              <a:rPr lang="en-US" altLang="en-US" dirty="0" err="1" smtClean="0">
                <a:latin typeface="Gill Sans" pitchFamily="-84" charset="0"/>
                <a:sym typeface="Gill Sans" pitchFamily="-84" charset="0"/>
              </a:rPr>
              <a:t>hasn</a:t>
            </a:r>
            <a:r>
              <a:rPr lang="ja-JP" altLang="en-US" dirty="0" smtClean="0">
                <a:latin typeface="Gill Sans" pitchFamily="-84" charset="0"/>
                <a:sym typeface="Gill Sans" pitchFamily="-84" charset="0"/>
              </a:rPr>
              <a:t>’</a:t>
            </a:r>
            <a:r>
              <a:rPr lang="en-US" altLang="ja-JP" dirty="0" smtClean="0">
                <a:latin typeface="Gill Sans" pitchFamily="-84" charset="0"/>
                <a:sym typeface="Gill Sans" pitchFamily="-84" charset="0"/>
              </a:rPr>
              <a:t>t passed budget resolution in years</a:t>
            </a:r>
          </a:p>
          <a:p>
            <a:pPr marL="211138" indent="-171450" eaLnBrk="1">
              <a:buClr>
                <a:srgbClr val="000000"/>
              </a:buClr>
              <a:buFont typeface="Gill Sans" pitchFamily="-84" charset="0"/>
              <a:buChar char="-"/>
              <a:defRPr/>
            </a:pPr>
            <a:r>
              <a:rPr lang="en-US" altLang="en-US" dirty="0" smtClean="0">
                <a:latin typeface="Gill Sans" pitchFamily="-84" charset="0"/>
                <a:sym typeface="Gill Sans" pitchFamily="-84" charset="0"/>
              </a:rPr>
              <a:t>Normal </a:t>
            </a:r>
            <a:r>
              <a:rPr lang="en-US" altLang="en-US" dirty="0" err="1" smtClean="0">
                <a:latin typeface="Gill Sans" pitchFamily="-84" charset="0"/>
                <a:sym typeface="Gill Sans" pitchFamily="-84" charset="0"/>
              </a:rPr>
              <a:t>approps</a:t>
            </a:r>
            <a:r>
              <a:rPr lang="en-US" altLang="en-US" dirty="0" smtClean="0">
                <a:latin typeface="Gill Sans" pitchFamily="-84" charset="0"/>
                <a:sym typeface="Gill Sans" pitchFamily="-84" charset="0"/>
              </a:rPr>
              <a:t> process </a:t>
            </a:r>
            <a:r>
              <a:rPr lang="en-US" altLang="en-US" dirty="0" err="1" smtClean="0">
                <a:latin typeface="Gill Sans" pitchFamily="-84" charset="0"/>
                <a:sym typeface="Gill Sans" pitchFamily="-84" charset="0"/>
              </a:rPr>
              <a:t>hasn</a:t>
            </a:r>
            <a:r>
              <a:rPr lang="ja-JP" altLang="en-US" dirty="0" smtClean="0">
                <a:latin typeface="Gill Sans" pitchFamily="-84" charset="0"/>
                <a:sym typeface="Gill Sans" pitchFamily="-84" charset="0"/>
              </a:rPr>
              <a:t>’</a:t>
            </a:r>
            <a:r>
              <a:rPr lang="en-US" altLang="ja-JP" dirty="0" smtClean="0">
                <a:latin typeface="Gill Sans" pitchFamily="-84" charset="0"/>
                <a:sym typeface="Gill Sans" pitchFamily="-84" charset="0"/>
              </a:rPr>
              <a:t>t occurred in years as well</a:t>
            </a:r>
          </a:p>
          <a:p>
            <a:pPr marL="211138" indent="-171450" eaLnBrk="1">
              <a:buClr>
                <a:srgbClr val="000000"/>
              </a:buClr>
              <a:buFont typeface="Gill Sans" pitchFamily="-84" charset="0"/>
              <a:buChar char="-"/>
              <a:defRPr/>
            </a:pPr>
            <a:r>
              <a:rPr lang="en-US" altLang="en-US" dirty="0" smtClean="0">
                <a:latin typeface="Gill Sans" pitchFamily="-84" charset="0"/>
                <a:sym typeface="Gill Sans" pitchFamily="-84" charset="0"/>
              </a:rPr>
              <a:t>Past several years have been ultimately funded by CRs or omnibuses</a:t>
            </a:r>
          </a:p>
          <a:p>
            <a:pPr marL="211138" marR="0" lvl="1" indent="-171450" defTabSz="457200" eaLnBrk="1" fontAlgn="auto" latinLnBrk="0" hangingPunct="1">
              <a:lnSpc>
                <a:spcPct val="125000"/>
              </a:lnSpc>
              <a:spcBef>
                <a:spcPts val="0"/>
              </a:spcBef>
              <a:spcAft>
                <a:spcPts val="0"/>
              </a:spcAft>
              <a:buClr>
                <a:srgbClr val="000000"/>
              </a:buClr>
              <a:buSzTx/>
              <a:buFont typeface="Gill Sans" pitchFamily="-84" charset="0"/>
              <a:buChar char="-"/>
              <a:tabLst/>
              <a:defRPr/>
            </a:pPr>
            <a:r>
              <a:rPr lang="en-US" altLang="en-US" dirty="0" smtClean="0">
                <a:solidFill>
                  <a:srgbClr val="000000"/>
                </a:solidFill>
              </a:rPr>
              <a:t>Does not allow for committee experts to thoughtfully and carefully debate spending levels for the issues they are most well versed in—cuts against democratic process</a:t>
            </a:r>
            <a:endParaRPr lang="en-US" altLang="en-US" dirty="0" smtClean="0"/>
          </a:p>
          <a:p>
            <a:pPr marL="211138" indent="-171450" eaLnBrk="1">
              <a:buClr>
                <a:srgbClr val="000000"/>
              </a:buClr>
              <a:buFont typeface="Gill Sans" pitchFamily="-84" charset="0"/>
              <a:buChar char="-"/>
              <a:defRPr/>
            </a:pPr>
            <a:endParaRPr lang="en-US" altLang="en-US" dirty="0" smtClean="0">
              <a:latin typeface="Gill Sans" pitchFamily="-84" charset="0"/>
            </a:endParaRPr>
          </a:p>
          <a:p>
            <a:endParaRPr lang="en-US" dirty="0"/>
          </a:p>
        </p:txBody>
      </p:sp>
    </p:spTree>
    <p:extLst>
      <p:ext uri="{BB962C8B-B14F-4D97-AF65-F5344CB8AC3E}">
        <p14:creationId xmlns:p14="http://schemas.microsoft.com/office/powerpoint/2010/main" val="20102950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Shape 77"/>
          <p:cNvSpPr>
            <a:spLocks noGrp="1" noRot="1" noChangeAspect="1"/>
          </p:cNvSpPr>
          <p:nvPr>
            <p:ph type="sldImg"/>
          </p:nvPr>
        </p:nvSpPr>
        <p:spPr>
          <a:prstGeom prst="rect">
            <a:avLst/>
          </a:prstGeom>
        </p:spPr>
        <p:txBody>
          <a:bodyPr/>
          <a:lstStyle/>
          <a:p>
            <a:pPr lvl="0"/>
            <a:endParaRPr/>
          </a:p>
        </p:txBody>
      </p:sp>
      <p:sp>
        <p:nvSpPr>
          <p:cNvPr id="78" name="Shape 78"/>
          <p:cNvSpPr>
            <a:spLocks noGrp="1"/>
          </p:cNvSpPr>
          <p:nvPr>
            <p:ph type="body" sz="quarter" idx="1"/>
          </p:nvPr>
        </p:nvSpPr>
        <p:spPr>
          <a:prstGeom prst="rect">
            <a:avLst/>
          </a:prstGeom>
        </p:spPr>
        <p:txBody>
          <a:bodyPr/>
          <a:lstStyle>
            <a:lvl1pPr indent="39687" defTabSz="914400">
              <a:lnSpc>
                <a:spcPct val="100000"/>
              </a:lnSpc>
              <a:defRPr sz="1200">
                <a:latin typeface="Calibri"/>
                <a:ea typeface="Calibri"/>
                <a:cs typeface="Calibri"/>
                <a:sym typeface="Calibri"/>
              </a:defRPr>
            </a:lvl1pPr>
          </a:lstStyle>
          <a:p>
            <a:pPr lvl="0">
              <a:defRPr sz="1800"/>
            </a:pPr>
            <a:r>
              <a:rPr sz="1200"/>
              <a:t>- Its kind of crazy to think about how important we know our programs are and how they have to compete with programs in health and labor (two other very important areas)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0" name="Shape 10"/>
          <p:cNvSpPr/>
          <p:nvPr/>
        </p:nvSpPr>
        <p:spPr>
          <a:xfrm>
            <a:off x="0" y="5410200"/>
            <a:ext cx="9144000" cy="1447800"/>
          </a:xfrm>
          <a:prstGeom prst="rect">
            <a:avLst/>
          </a:prstGeom>
          <a:solidFill>
            <a:srgbClr val="00659E"/>
          </a:solidFill>
          <a:ln w="25400">
            <a:solidFill>
              <a:srgbClr val="00659E"/>
            </a:solidFill>
          </a:ln>
        </p:spPr>
        <p:txBody>
          <a:bodyPr lIns="0" tIns="0" rIns="0" bIns="0" anchor="ctr"/>
          <a:lstStyle/>
          <a:p>
            <a:pPr lvl="0" algn="ctr">
              <a:defRPr>
                <a:solidFill>
                  <a:srgbClr val="FFFFFF"/>
                </a:solidFill>
              </a:defRPr>
            </a:pPr>
            <a:endParaRPr/>
          </a:p>
        </p:txBody>
      </p:sp>
      <p:sp>
        <p:nvSpPr>
          <p:cNvPr id="11" name="Shape 11"/>
          <p:cNvSpPr>
            <a:spLocks noGrp="1"/>
          </p:cNvSpPr>
          <p:nvPr>
            <p:ph type="title"/>
          </p:nvPr>
        </p:nvSpPr>
        <p:spPr>
          <a:xfrm>
            <a:off x="685800" y="2130425"/>
            <a:ext cx="7772400" cy="1470025"/>
          </a:xfrm>
          <a:prstGeom prst="rect">
            <a:avLst/>
          </a:prstGeom>
        </p:spPr>
        <p:txBody>
          <a:bodyPr/>
          <a:lstStyle>
            <a:lvl1pPr algn="ctr">
              <a:lnSpc>
                <a:spcPct val="100000"/>
              </a:lnSpc>
              <a:defRPr sz="3600">
                <a:latin typeface="Verdana Bold"/>
                <a:ea typeface="Verdana Bold"/>
                <a:cs typeface="Verdana Bold"/>
                <a:sym typeface="Verdana Bold"/>
              </a:defRPr>
            </a:lvl1pPr>
          </a:lstStyle>
          <a:p>
            <a:pPr lvl="0">
              <a:defRPr sz="1800">
                <a:solidFill>
                  <a:srgbClr val="000000"/>
                </a:solidFill>
              </a:defRPr>
            </a:pPr>
            <a:r>
              <a:rPr sz="3600">
                <a:solidFill>
                  <a:srgbClr val="00659E"/>
                </a:solidFill>
              </a:rPr>
              <a:t>Title Text</a:t>
            </a:r>
          </a:p>
        </p:txBody>
      </p:sp>
      <p:sp>
        <p:nvSpPr>
          <p:cNvPr id="12" name="Shape 12"/>
          <p:cNvSpPr/>
          <p:nvPr/>
        </p:nvSpPr>
        <p:spPr>
          <a:xfrm>
            <a:off x="0" y="5410200"/>
            <a:ext cx="9144000" cy="0"/>
          </a:xfrm>
          <a:prstGeom prst="line">
            <a:avLst/>
          </a:prstGeom>
          <a:ln w="25400">
            <a:solidFill>
              <a:srgbClr val="262626"/>
            </a:solidFill>
          </a:ln>
          <a:effectLst>
            <a:outerShdw blurRad="38100" dist="20000" dir="5400000" rotWithShape="0">
              <a:srgbClr val="000000">
                <a:alpha val="38000"/>
              </a:srgbClr>
            </a:outerShdw>
          </a:effectLst>
        </p:spPr>
        <p:txBody>
          <a:bodyPr lIns="0" tIns="0" rIns="0" bIns="0"/>
          <a:lstStyle/>
          <a:p>
            <a:pPr lvl="0" defTabSz="457200">
              <a:defRPr sz="1200">
                <a:latin typeface="+mn-lt"/>
                <a:ea typeface="+mn-ea"/>
                <a:cs typeface="+mn-cs"/>
                <a:sym typeface="Helvetica"/>
              </a:defRPr>
            </a:pPr>
            <a:endParaRPr/>
          </a:p>
        </p:txBody>
      </p:sp>
      <p:pic>
        <p:nvPicPr>
          <p:cNvPr id="13" name="image1.jpeg"/>
          <p:cNvPicPr/>
          <p:nvPr/>
        </p:nvPicPr>
        <p:blipFill>
          <a:blip r:embed="rId2">
            <a:extLst/>
          </a:blip>
          <a:stretch>
            <a:fillRect/>
          </a:stretch>
        </p:blipFill>
        <p:spPr>
          <a:xfrm>
            <a:off x="7300913" y="4876800"/>
            <a:ext cx="1766888" cy="433388"/>
          </a:xfrm>
          <a:prstGeom prst="rect">
            <a:avLst/>
          </a:prstGeom>
          <a:ln w="12700">
            <a:miter lim="400000"/>
          </a:ln>
        </p:spPr>
      </p:pic>
      <p:sp>
        <p:nvSpPr>
          <p:cNvPr id="14" name="Shape 14"/>
          <p:cNvSpPr/>
          <p:nvPr/>
        </p:nvSpPr>
        <p:spPr>
          <a:xfrm>
            <a:off x="0" y="0"/>
            <a:ext cx="9144000" cy="152400"/>
          </a:xfrm>
          <a:prstGeom prst="rect">
            <a:avLst/>
          </a:prstGeom>
          <a:solidFill>
            <a:srgbClr val="00659E"/>
          </a:solidFill>
          <a:ln w="25400">
            <a:solidFill>
              <a:srgbClr val="00659E"/>
            </a:solidFill>
          </a:ln>
        </p:spPr>
        <p:txBody>
          <a:bodyPr lIns="0" tIns="0" rIns="0" bIns="0" anchor="ctr"/>
          <a:lstStyle/>
          <a:p>
            <a:pPr lvl="0" algn="ctr">
              <a:defRPr>
                <a:solidFill>
                  <a:srgbClr val="FFFFFF"/>
                </a:solidFill>
              </a:defRPr>
            </a:pPr>
            <a:endParaRPr/>
          </a:p>
        </p:txBody>
      </p:sp>
      <p:sp>
        <p:nvSpPr>
          <p:cNvPr id="15" name="Shape 15"/>
          <p:cNvSpPr/>
          <p:nvPr/>
        </p:nvSpPr>
        <p:spPr>
          <a:xfrm>
            <a:off x="100582" y="5095510"/>
            <a:ext cx="1347218"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defRPr sz="1200">
                <a:solidFill>
                  <a:srgbClr val="00659E"/>
                </a:solidFill>
                <a:latin typeface="Arial"/>
                <a:ea typeface="Arial"/>
                <a:cs typeface="Arial"/>
                <a:sym typeface="Arial"/>
              </a:defRPr>
            </a:lvl1pPr>
          </a:lstStyle>
          <a:p>
            <a:pPr lvl="0">
              <a:defRPr sz="1800">
                <a:solidFill>
                  <a:srgbClr val="000000"/>
                </a:solidFill>
              </a:defRPr>
            </a:pPr>
            <a:r>
              <a:rPr sz="1200" dirty="0">
                <a:solidFill>
                  <a:srgbClr val="00659E"/>
                </a:solidFill>
              </a:rPr>
              <a:t>© 2014 NASFAA</a:t>
            </a:r>
          </a:p>
        </p:txBody>
      </p:sp>
    </p:spTree>
  </p:cSld>
  <p:clrMapOvr>
    <a:masterClrMapping/>
  </p:clrMapOvr>
  <p:transition xmlns:p14="http://schemas.microsoft.com/office/powerpoint/2010/main" spd="slow">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17" name="Shape 17"/>
          <p:cNvSpPr>
            <a:spLocks noGrp="1"/>
          </p:cNvSpPr>
          <p:nvPr>
            <p:ph type="title"/>
          </p:nvPr>
        </p:nvSpPr>
        <p:spPr>
          <a:prstGeom prst="rect">
            <a:avLst/>
          </a:prstGeom>
        </p:spPr>
        <p:txBody>
          <a:bodyPr/>
          <a:lstStyle/>
          <a:p>
            <a:pPr lvl="0">
              <a:defRPr sz="1800">
                <a:solidFill>
                  <a:srgbClr val="000000"/>
                </a:solidFill>
              </a:defRPr>
            </a:pPr>
            <a:r>
              <a:rPr sz="3200" dirty="0">
                <a:solidFill>
                  <a:srgbClr val="00659E"/>
                </a:solidFill>
              </a:rPr>
              <a:t>Title Text</a:t>
            </a:r>
          </a:p>
        </p:txBody>
      </p:sp>
      <p:sp>
        <p:nvSpPr>
          <p:cNvPr id="18" name="Shape 18"/>
          <p:cNvSpPr>
            <a:spLocks noGrp="1"/>
          </p:cNvSpPr>
          <p:nvPr>
            <p:ph type="body" idx="1"/>
          </p:nvPr>
        </p:nvSpPr>
        <p:spPr>
          <a:xfrm>
            <a:off x="228600" y="1265237"/>
            <a:ext cx="8610600" cy="4678363"/>
          </a:xfrm>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Tree>
  </p:cSld>
  <p:clrMapOvr>
    <a:masterClrMapping/>
  </p:clrMapOvr>
  <p:transition xmlns:p14="http://schemas.microsoft.com/office/powerpoint/2010/mai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8" name="Shape 28"/>
          <p:cNvSpPr>
            <a:spLocks noGrp="1"/>
          </p:cNvSpPr>
          <p:nvPr>
            <p:ph type="title"/>
          </p:nvPr>
        </p:nvSpPr>
        <p:spPr>
          <a:xfrm>
            <a:off x="228600" y="0"/>
            <a:ext cx="8458200" cy="990600"/>
          </a:xfrm>
          <a:prstGeom prst="rect">
            <a:avLst/>
          </a:prstGeom>
        </p:spPr>
        <p:txBody>
          <a:bodyPr/>
          <a:lstStyle>
            <a:lvl1pPr>
              <a:lnSpc>
                <a:spcPct val="100000"/>
              </a:lnSpc>
              <a:defRPr>
                <a:solidFill>
                  <a:srgbClr val="000000"/>
                </a:solidFill>
              </a:defRPr>
            </a:lvl1pPr>
          </a:lstStyle>
          <a:p>
            <a:pPr lvl="0">
              <a:defRPr sz="1800"/>
            </a:pPr>
            <a:r>
              <a:rPr sz="3200"/>
              <a:t>Title Text</a:t>
            </a:r>
          </a:p>
        </p:txBody>
      </p:sp>
    </p:spTree>
  </p:cSld>
  <p:clrMapOvr>
    <a:masterClrMapping/>
  </p:clrMapOvr>
  <p:transition xmlns:p14="http://schemas.microsoft.com/office/powerpoint/2010/mai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0" name="Shape 30"/>
          <p:cNvSpPr/>
          <p:nvPr/>
        </p:nvSpPr>
        <p:spPr>
          <a:xfrm>
            <a:off x="3124200" y="6390910"/>
            <a:ext cx="2895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200">
                <a:solidFill>
                  <a:srgbClr val="00659E"/>
                </a:solidFill>
                <a:latin typeface="Arial"/>
                <a:ea typeface="Arial"/>
                <a:cs typeface="Arial"/>
                <a:sym typeface="Arial"/>
              </a:defRPr>
            </a:lvl1pPr>
          </a:lstStyle>
          <a:p>
            <a:pPr lvl="0">
              <a:defRPr sz="1800">
                <a:solidFill>
                  <a:srgbClr val="000000"/>
                </a:solidFill>
              </a:defRPr>
            </a:pPr>
            <a:r>
              <a:rPr sz="1200">
                <a:solidFill>
                  <a:srgbClr val="00659E"/>
                </a:solidFill>
              </a:rPr>
              <a:t>© 2014 NASFAA</a:t>
            </a:r>
          </a:p>
        </p:txBody>
      </p:sp>
      <p:sp>
        <p:nvSpPr>
          <p:cNvPr id="31" name="Shape 31"/>
          <p:cNvSpPr/>
          <p:nvPr/>
        </p:nvSpPr>
        <p:spPr>
          <a:xfrm>
            <a:off x="6553200" y="6390910"/>
            <a:ext cx="2133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00659E"/>
                </a:solidFill>
                <a:latin typeface="Arial"/>
                <a:ea typeface="Arial"/>
                <a:cs typeface="Arial"/>
                <a:sym typeface="Arial"/>
              </a:defRPr>
            </a:lvl1pPr>
          </a:lstStyle>
          <a:p>
            <a:pPr lvl="0">
              <a:defRPr sz="1800">
                <a:solidFill>
                  <a:srgbClr val="000000"/>
                </a:solidFill>
              </a:defRPr>
            </a:pPr>
            <a:r>
              <a:rPr sz="1200">
                <a:solidFill>
                  <a:srgbClr val="00659E"/>
                </a:solidFill>
              </a:rPr>
              <a:t>‹#›</a:t>
            </a:r>
          </a:p>
        </p:txBody>
      </p:sp>
      <p:pic>
        <p:nvPicPr>
          <p:cNvPr id="32" name="image2.jpg"/>
          <p:cNvPicPr/>
          <p:nvPr/>
        </p:nvPicPr>
        <p:blipFill>
          <a:blip r:embed="rId2">
            <a:extLst/>
          </a:blip>
          <a:stretch>
            <a:fillRect/>
          </a:stretch>
        </p:blipFill>
        <p:spPr>
          <a:xfrm>
            <a:off x="284316" y="6172200"/>
            <a:ext cx="1163485" cy="450850"/>
          </a:xfrm>
          <a:prstGeom prst="rect">
            <a:avLst/>
          </a:prstGeom>
          <a:ln w="12700">
            <a:miter lim="400000"/>
          </a:ln>
        </p:spPr>
      </p:pic>
      <p:sp>
        <p:nvSpPr>
          <p:cNvPr id="33" name="Shape 33"/>
          <p:cNvSpPr/>
          <p:nvPr/>
        </p:nvSpPr>
        <p:spPr>
          <a:xfrm>
            <a:off x="0" y="6705600"/>
            <a:ext cx="9144000" cy="152400"/>
          </a:xfrm>
          <a:prstGeom prst="rect">
            <a:avLst/>
          </a:prstGeom>
          <a:solidFill>
            <a:srgbClr val="00659E"/>
          </a:solidFill>
          <a:ln w="25400">
            <a:solidFill>
              <a:srgbClr val="00659E"/>
            </a:solidFill>
          </a:ln>
        </p:spPr>
        <p:txBody>
          <a:bodyPr lIns="0" tIns="0" rIns="0" bIns="0" anchor="ctr"/>
          <a:lstStyle/>
          <a:p>
            <a:pPr lvl="0" algn="ctr">
              <a:defRPr>
                <a:solidFill>
                  <a:srgbClr val="FFFFFF"/>
                </a:solidFill>
              </a:defRPr>
            </a:pPr>
            <a:endParaRPr/>
          </a:p>
        </p:txBody>
      </p:sp>
    </p:spTree>
  </p:cSld>
  <p:clrMapOvr>
    <a:masterClrMapping/>
  </p:clrMapOvr>
  <p:transition xmlns:p14="http://schemas.microsoft.com/office/powerpoint/2010/mai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1_Title and Content">
    <p:spTree>
      <p:nvGrpSpPr>
        <p:cNvPr id="1" name=""/>
        <p:cNvGrpSpPr/>
        <p:nvPr/>
      </p:nvGrpSpPr>
      <p:grpSpPr>
        <a:xfrm>
          <a:off x="0" y="0"/>
          <a:ext cx="0" cy="0"/>
          <a:chOff x="0" y="0"/>
          <a:chExt cx="0" cy="0"/>
        </a:xfrm>
      </p:grpSpPr>
      <p:sp>
        <p:nvSpPr>
          <p:cNvPr id="35" name="Shape 35"/>
          <p:cNvSpPr>
            <a:spLocks noGrp="1"/>
          </p:cNvSpPr>
          <p:nvPr>
            <p:ph type="title"/>
          </p:nvPr>
        </p:nvSpPr>
        <p:spPr>
          <a:prstGeom prst="rect">
            <a:avLst/>
          </a:prstGeom>
        </p:spPr>
        <p:txBody>
          <a:bodyPr lIns="0" tIns="0" rIns="0" bIns="0"/>
          <a:lstStyle>
            <a:lvl1pPr algn="ctr">
              <a:defRPr>
                <a:latin typeface="Verdana Bold"/>
                <a:ea typeface="Verdana Bold"/>
                <a:cs typeface="Verdana Bold"/>
                <a:sym typeface="Verdana Bold"/>
              </a:defRPr>
            </a:lvl1pPr>
          </a:lstStyle>
          <a:p>
            <a:pPr lvl="0">
              <a:defRPr sz="1800">
                <a:solidFill>
                  <a:srgbClr val="000000"/>
                </a:solidFill>
              </a:defRPr>
            </a:pPr>
            <a:r>
              <a:rPr sz="3200">
                <a:solidFill>
                  <a:srgbClr val="00659E"/>
                </a:solidFill>
              </a:rPr>
              <a:t>Title Text</a:t>
            </a:r>
          </a:p>
        </p:txBody>
      </p:sp>
      <p:sp>
        <p:nvSpPr>
          <p:cNvPr id="36" name="Shape 36"/>
          <p:cNvSpPr>
            <a:spLocks noGrp="1"/>
          </p:cNvSpPr>
          <p:nvPr>
            <p:ph type="body" idx="1"/>
          </p:nvPr>
        </p:nvSpPr>
        <p:spPr>
          <a:prstGeom prst="rect">
            <a:avLst/>
          </a:prstGeom>
        </p:spPr>
        <p:txBody>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37" name="Shape 37"/>
          <p:cNvSpPr/>
          <p:nvPr/>
        </p:nvSpPr>
        <p:spPr>
          <a:xfrm>
            <a:off x="0" y="990600"/>
            <a:ext cx="9144000" cy="0"/>
          </a:xfrm>
          <a:prstGeom prst="line">
            <a:avLst/>
          </a:prstGeom>
          <a:ln w="28575">
            <a:solidFill>
              <a:srgbClr val="00659E"/>
            </a:solidFill>
          </a:ln>
          <a:effectLst>
            <a:outerShdw blurRad="38100" dist="20000" dir="5400000" rotWithShape="0">
              <a:srgbClr val="000000">
                <a:alpha val="38000"/>
              </a:srgbClr>
            </a:outerShdw>
          </a:effectLst>
        </p:spPr>
        <p:txBody>
          <a:bodyPr lIns="0" tIns="0" rIns="0" bIns="0"/>
          <a:lstStyle/>
          <a:p>
            <a:pPr lvl="0" defTabSz="457200">
              <a:defRPr sz="1200">
                <a:latin typeface="+mn-lt"/>
                <a:ea typeface="+mn-ea"/>
                <a:cs typeface="+mn-cs"/>
                <a:sym typeface="Helvetica"/>
              </a:defRPr>
            </a:pPr>
            <a:endParaRPr/>
          </a:p>
        </p:txBody>
      </p:sp>
      <p:sp>
        <p:nvSpPr>
          <p:cNvPr id="38" name="Shape 38"/>
          <p:cNvSpPr/>
          <p:nvPr/>
        </p:nvSpPr>
        <p:spPr>
          <a:xfrm>
            <a:off x="3124200" y="6390910"/>
            <a:ext cx="2895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200">
                <a:solidFill>
                  <a:srgbClr val="00659E"/>
                </a:solidFill>
                <a:latin typeface="Arial"/>
                <a:ea typeface="Arial"/>
                <a:cs typeface="Arial"/>
                <a:sym typeface="Arial"/>
              </a:defRPr>
            </a:lvl1pPr>
          </a:lstStyle>
          <a:p>
            <a:pPr lvl="0">
              <a:defRPr sz="1800">
                <a:solidFill>
                  <a:srgbClr val="000000"/>
                </a:solidFill>
              </a:defRPr>
            </a:pPr>
            <a:r>
              <a:rPr sz="1200">
                <a:solidFill>
                  <a:srgbClr val="00659E"/>
                </a:solidFill>
              </a:rPr>
              <a:t>© 2014 NASFAA</a:t>
            </a:r>
          </a:p>
        </p:txBody>
      </p:sp>
      <p:sp>
        <p:nvSpPr>
          <p:cNvPr id="39" name="Shape 39"/>
          <p:cNvSpPr/>
          <p:nvPr/>
        </p:nvSpPr>
        <p:spPr>
          <a:xfrm>
            <a:off x="6553200" y="6390910"/>
            <a:ext cx="2133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00659E"/>
                </a:solidFill>
                <a:latin typeface="Arial"/>
                <a:ea typeface="Arial"/>
                <a:cs typeface="Arial"/>
                <a:sym typeface="Arial"/>
              </a:defRPr>
            </a:lvl1pPr>
          </a:lstStyle>
          <a:p>
            <a:pPr lvl="0">
              <a:defRPr sz="1800">
                <a:solidFill>
                  <a:srgbClr val="000000"/>
                </a:solidFill>
              </a:defRPr>
            </a:pPr>
            <a:r>
              <a:rPr sz="1200">
                <a:solidFill>
                  <a:srgbClr val="00659E"/>
                </a:solidFill>
              </a:rPr>
              <a:t>‹#›</a:t>
            </a:r>
          </a:p>
        </p:txBody>
      </p:sp>
      <p:pic>
        <p:nvPicPr>
          <p:cNvPr id="40" name="image2.jpg"/>
          <p:cNvPicPr/>
          <p:nvPr/>
        </p:nvPicPr>
        <p:blipFill>
          <a:blip r:embed="rId2">
            <a:extLst/>
          </a:blip>
          <a:stretch>
            <a:fillRect/>
          </a:stretch>
        </p:blipFill>
        <p:spPr>
          <a:xfrm>
            <a:off x="284316" y="6172200"/>
            <a:ext cx="1163485" cy="450850"/>
          </a:xfrm>
          <a:prstGeom prst="rect">
            <a:avLst/>
          </a:prstGeom>
          <a:ln w="12700">
            <a:miter lim="400000"/>
          </a:ln>
        </p:spPr>
      </p:pic>
      <p:sp>
        <p:nvSpPr>
          <p:cNvPr id="41" name="Shape 41"/>
          <p:cNvSpPr/>
          <p:nvPr/>
        </p:nvSpPr>
        <p:spPr>
          <a:xfrm>
            <a:off x="0" y="6705600"/>
            <a:ext cx="9144000" cy="152400"/>
          </a:xfrm>
          <a:prstGeom prst="rect">
            <a:avLst/>
          </a:prstGeom>
          <a:solidFill>
            <a:srgbClr val="00659E"/>
          </a:solidFill>
          <a:ln w="25400">
            <a:solidFill>
              <a:srgbClr val="00659E"/>
            </a:solidFill>
          </a:ln>
        </p:spPr>
        <p:txBody>
          <a:bodyPr lIns="0" tIns="0" rIns="0" bIns="0" anchor="ctr"/>
          <a:lstStyle/>
          <a:p>
            <a:pPr lvl="0" algn="ctr">
              <a:defRPr>
                <a:solidFill>
                  <a:srgbClr val="FFFFFF"/>
                </a:solidFill>
              </a:defRPr>
            </a:pPr>
            <a:endParaRPr/>
          </a:p>
        </p:txBody>
      </p:sp>
    </p:spTree>
  </p:cSld>
  <p:clrMapOvr>
    <a:masterClrMapping/>
  </p:clrMapOvr>
  <p:transition xmlns:p14="http://schemas.microsoft.com/office/powerpoint/2010/mai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rot="16200000">
            <a:off x="7551351" y="1645920"/>
            <a:ext cx="2438399" cy="365760"/>
          </a:xfrm>
          <a:prstGeom prst="rect">
            <a:avLst/>
          </a:prstGeom>
        </p:spPr>
        <p:txBody>
          <a:bodyPr/>
          <a:lstStyle/>
          <a:p>
            <a:fld id="{48B4FEF1-1C18-40D8-8A9A-AA7FFF43FE2E}" type="datetimeFigureOut">
              <a:rPr lang="en-US" smtClean="0"/>
              <a:t>4/10/15</a:t>
            </a:fld>
            <a:endParaRPr lang="en-US" dirty="0"/>
          </a:p>
        </p:txBody>
      </p:sp>
      <p:sp>
        <p:nvSpPr>
          <p:cNvPr id="5" name="Footer Placeholder 4"/>
          <p:cNvSpPr>
            <a:spLocks noGrp="1"/>
          </p:cNvSpPr>
          <p:nvPr>
            <p:ph type="ftr" sz="quarter" idx="11"/>
          </p:nvPr>
        </p:nvSpPr>
        <p:spPr>
          <a:xfrm rot="16200000">
            <a:off x="7586910" y="4048760"/>
            <a:ext cx="2367281"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31788" y="5648960"/>
            <a:ext cx="548640" cy="396240"/>
          </a:xfrm>
          <a:prstGeom prst="bracketPair">
            <a:avLst>
              <a:gd name="adj" fmla="val 17949"/>
            </a:avLst>
          </a:prstGeom>
        </p:spPr>
        <p:txBody>
          <a:bodyPr/>
          <a:lstStyle/>
          <a:p>
            <a:fld id="{911E8957-5754-4C19-A51A-9C104D1A0E08}" type="slidenum">
              <a:rPr lang="en-US" smtClean="0"/>
              <a:t>‹#›</a:t>
            </a:fld>
            <a:endParaRPr lang="en-US" dirty="0"/>
          </a:p>
        </p:txBody>
      </p:sp>
    </p:spTree>
    <p:extLst>
      <p:ext uri="{BB962C8B-B14F-4D97-AF65-F5344CB8AC3E}">
        <p14:creationId xmlns:p14="http://schemas.microsoft.com/office/powerpoint/2010/main" val="1979071757"/>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228600" y="0"/>
            <a:ext cx="8610600" cy="99060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pPr lvl="0">
              <a:defRPr sz="1800">
                <a:solidFill>
                  <a:srgbClr val="000000"/>
                </a:solidFill>
              </a:defRPr>
            </a:pPr>
            <a:r>
              <a:rPr sz="3200">
                <a:solidFill>
                  <a:srgbClr val="00659E"/>
                </a:solidFill>
              </a:rPr>
              <a:t>Title Text</a:t>
            </a:r>
          </a:p>
        </p:txBody>
      </p:sp>
      <p:sp>
        <p:nvSpPr>
          <p:cNvPr id="3" name="Shape 3"/>
          <p:cNvSpPr>
            <a:spLocks noGrp="1"/>
          </p:cNvSpPr>
          <p:nvPr>
            <p:ph type="body" idx="1"/>
          </p:nvPr>
        </p:nvSpPr>
        <p:spPr>
          <a:xfrm>
            <a:off x="228600" y="1265237"/>
            <a:ext cx="8610600" cy="4906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4" name="Shape 4"/>
          <p:cNvSpPr/>
          <p:nvPr/>
        </p:nvSpPr>
        <p:spPr>
          <a:xfrm>
            <a:off x="0" y="990600"/>
            <a:ext cx="9144000" cy="0"/>
          </a:xfrm>
          <a:prstGeom prst="line">
            <a:avLst/>
          </a:prstGeom>
          <a:ln w="28575">
            <a:solidFill>
              <a:srgbClr val="00659E"/>
            </a:solidFill>
          </a:ln>
          <a:effectLst>
            <a:outerShdw blurRad="38100" dist="20000" dir="5400000" rotWithShape="0">
              <a:srgbClr val="000000">
                <a:alpha val="38000"/>
              </a:srgbClr>
            </a:outerShdw>
          </a:effectLst>
        </p:spPr>
        <p:txBody>
          <a:bodyPr lIns="0" tIns="0" rIns="0" bIns="0"/>
          <a:lstStyle/>
          <a:p>
            <a:pPr lvl="0" defTabSz="457200">
              <a:defRPr sz="1200">
                <a:latin typeface="+mn-lt"/>
                <a:ea typeface="+mn-ea"/>
                <a:cs typeface="+mn-cs"/>
                <a:sym typeface="Helvetica"/>
              </a:defRPr>
            </a:pPr>
            <a:endParaRPr/>
          </a:p>
        </p:txBody>
      </p:sp>
      <p:sp>
        <p:nvSpPr>
          <p:cNvPr id="5" name="Shape 5"/>
          <p:cNvSpPr/>
          <p:nvPr/>
        </p:nvSpPr>
        <p:spPr>
          <a:xfrm>
            <a:off x="3124200" y="6390910"/>
            <a:ext cx="2895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ctr">
              <a:defRPr sz="1200">
                <a:solidFill>
                  <a:srgbClr val="00659E"/>
                </a:solidFill>
                <a:latin typeface="Arial"/>
                <a:ea typeface="Arial"/>
                <a:cs typeface="Arial"/>
                <a:sym typeface="Arial"/>
              </a:defRPr>
            </a:lvl1pPr>
          </a:lstStyle>
          <a:p>
            <a:pPr lvl="0">
              <a:defRPr sz="1800">
                <a:solidFill>
                  <a:srgbClr val="000000"/>
                </a:solidFill>
              </a:defRPr>
            </a:pPr>
            <a:r>
              <a:rPr sz="1200">
                <a:solidFill>
                  <a:srgbClr val="00659E"/>
                </a:solidFill>
              </a:rPr>
              <a:t>© 2014 NASFAA</a:t>
            </a:r>
          </a:p>
        </p:txBody>
      </p:sp>
      <p:sp>
        <p:nvSpPr>
          <p:cNvPr id="6" name="Shape 6"/>
          <p:cNvSpPr/>
          <p:nvPr/>
        </p:nvSpPr>
        <p:spPr>
          <a:xfrm>
            <a:off x="6553200" y="6430704"/>
            <a:ext cx="2133600" cy="184666"/>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00659E"/>
                </a:solidFill>
                <a:latin typeface="Arial"/>
                <a:ea typeface="Arial"/>
                <a:cs typeface="Arial"/>
                <a:sym typeface="Arial"/>
              </a:defRPr>
            </a:lvl1pPr>
          </a:lstStyle>
          <a:p>
            <a:pPr lvl="0">
              <a:defRPr sz="1800">
                <a:solidFill>
                  <a:srgbClr val="000000"/>
                </a:solidFill>
              </a:defRPr>
            </a:pPr>
            <a:fld id="{E20006B3-E0D5-465A-960A-3A32CA51F2E0}" type="slidenum">
              <a:rPr lang="en-US" sz="1200" smtClean="0">
                <a:solidFill>
                  <a:srgbClr val="00659E"/>
                </a:solidFill>
              </a:rPr>
              <a:t>‹#›</a:t>
            </a:fld>
            <a:endParaRPr sz="1200" dirty="0">
              <a:solidFill>
                <a:srgbClr val="00659E"/>
              </a:solidFill>
            </a:endParaRPr>
          </a:p>
        </p:txBody>
      </p:sp>
      <p:pic>
        <p:nvPicPr>
          <p:cNvPr id="7" name="image2.jpg"/>
          <p:cNvPicPr/>
          <p:nvPr/>
        </p:nvPicPr>
        <p:blipFill>
          <a:blip r:embed="rId8">
            <a:extLst/>
          </a:blip>
          <a:stretch>
            <a:fillRect/>
          </a:stretch>
        </p:blipFill>
        <p:spPr>
          <a:xfrm>
            <a:off x="284316" y="6172200"/>
            <a:ext cx="1163485" cy="450850"/>
          </a:xfrm>
          <a:prstGeom prst="rect">
            <a:avLst/>
          </a:prstGeom>
          <a:ln w="12700">
            <a:miter lim="400000"/>
          </a:ln>
        </p:spPr>
      </p:pic>
      <p:sp>
        <p:nvSpPr>
          <p:cNvPr id="8" name="Shape 8"/>
          <p:cNvSpPr/>
          <p:nvPr/>
        </p:nvSpPr>
        <p:spPr>
          <a:xfrm>
            <a:off x="0" y="6705600"/>
            <a:ext cx="9144000" cy="152400"/>
          </a:xfrm>
          <a:prstGeom prst="rect">
            <a:avLst/>
          </a:prstGeom>
          <a:solidFill>
            <a:srgbClr val="00659E"/>
          </a:solidFill>
          <a:ln w="25400">
            <a:solidFill>
              <a:srgbClr val="00659E"/>
            </a:solidFill>
          </a:ln>
        </p:spPr>
        <p:txBody>
          <a:bodyPr lIns="0" tIns="0" rIns="0" bIns="0" anchor="ctr"/>
          <a:lstStyle/>
          <a:p>
            <a:pPr lvl="0" algn="ctr">
              <a:defRPr>
                <a:solidFill>
                  <a:srgbClr val="FFFFFF"/>
                </a:solidFill>
              </a:defRPr>
            </a:pP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ransition xmlns:p14="http://schemas.microsoft.com/office/powerpoint/2010/main" spd="slow">
    <p:wipe dir="r"/>
  </p:transition>
  <p:txStyles>
    <p:titleStyle>
      <a:lvl1pPr>
        <a:lnSpc>
          <a:spcPct val="90000"/>
        </a:lnSpc>
        <a:defRPr sz="3200">
          <a:solidFill>
            <a:srgbClr val="00659E"/>
          </a:solidFill>
          <a:latin typeface="Verdana"/>
          <a:ea typeface="Verdana"/>
          <a:cs typeface="Verdana"/>
          <a:sym typeface="Verdana"/>
        </a:defRPr>
      </a:lvl1pPr>
      <a:lvl2pPr>
        <a:lnSpc>
          <a:spcPct val="90000"/>
        </a:lnSpc>
        <a:defRPr sz="3200">
          <a:solidFill>
            <a:srgbClr val="00659E"/>
          </a:solidFill>
          <a:latin typeface="Verdana"/>
          <a:ea typeface="Verdana"/>
          <a:cs typeface="Verdana"/>
          <a:sym typeface="Verdana"/>
        </a:defRPr>
      </a:lvl2pPr>
      <a:lvl3pPr>
        <a:lnSpc>
          <a:spcPct val="90000"/>
        </a:lnSpc>
        <a:defRPr sz="3200">
          <a:solidFill>
            <a:srgbClr val="00659E"/>
          </a:solidFill>
          <a:latin typeface="Verdana"/>
          <a:ea typeface="Verdana"/>
          <a:cs typeface="Verdana"/>
          <a:sym typeface="Verdana"/>
        </a:defRPr>
      </a:lvl3pPr>
      <a:lvl4pPr>
        <a:lnSpc>
          <a:spcPct val="90000"/>
        </a:lnSpc>
        <a:defRPr sz="3200">
          <a:solidFill>
            <a:srgbClr val="00659E"/>
          </a:solidFill>
          <a:latin typeface="Verdana"/>
          <a:ea typeface="Verdana"/>
          <a:cs typeface="Verdana"/>
          <a:sym typeface="Verdana"/>
        </a:defRPr>
      </a:lvl4pPr>
      <a:lvl5pPr>
        <a:lnSpc>
          <a:spcPct val="90000"/>
        </a:lnSpc>
        <a:defRPr sz="3200">
          <a:solidFill>
            <a:srgbClr val="00659E"/>
          </a:solidFill>
          <a:latin typeface="Verdana"/>
          <a:ea typeface="Verdana"/>
          <a:cs typeface="Verdana"/>
          <a:sym typeface="Verdana"/>
        </a:defRPr>
      </a:lvl5pPr>
      <a:lvl6pPr>
        <a:lnSpc>
          <a:spcPct val="90000"/>
        </a:lnSpc>
        <a:defRPr sz="3200">
          <a:solidFill>
            <a:srgbClr val="00659E"/>
          </a:solidFill>
          <a:latin typeface="Verdana"/>
          <a:ea typeface="Verdana"/>
          <a:cs typeface="Verdana"/>
          <a:sym typeface="Verdana"/>
        </a:defRPr>
      </a:lvl6pPr>
      <a:lvl7pPr>
        <a:lnSpc>
          <a:spcPct val="90000"/>
        </a:lnSpc>
        <a:defRPr sz="3200">
          <a:solidFill>
            <a:srgbClr val="00659E"/>
          </a:solidFill>
          <a:latin typeface="Verdana"/>
          <a:ea typeface="Verdana"/>
          <a:cs typeface="Verdana"/>
          <a:sym typeface="Verdana"/>
        </a:defRPr>
      </a:lvl7pPr>
      <a:lvl8pPr>
        <a:lnSpc>
          <a:spcPct val="90000"/>
        </a:lnSpc>
        <a:defRPr sz="3200">
          <a:solidFill>
            <a:srgbClr val="00659E"/>
          </a:solidFill>
          <a:latin typeface="Verdana"/>
          <a:ea typeface="Verdana"/>
          <a:cs typeface="Verdana"/>
          <a:sym typeface="Verdana"/>
        </a:defRPr>
      </a:lvl8pPr>
      <a:lvl9pPr>
        <a:lnSpc>
          <a:spcPct val="90000"/>
        </a:lnSpc>
        <a:defRPr sz="3200">
          <a:solidFill>
            <a:srgbClr val="00659E"/>
          </a:solidFill>
          <a:latin typeface="Verdana"/>
          <a:ea typeface="Verdana"/>
          <a:cs typeface="Verdana"/>
          <a:sym typeface="Verdana"/>
        </a:defRPr>
      </a:lvl9pPr>
    </p:titleStyle>
    <p:bodyStyle>
      <a:lvl1pPr marL="342900" indent="-342900">
        <a:spcBef>
          <a:spcPts val="600"/>
        </a:spcBef>
        <a:buClr>
          <a:srgbClr val="00659E"/>
        </a:buClr>
        <a:buSzPct val="100000"/>
        <a:buFont typeface="Arial"/>
        <a:buChar char="•"/>
        <a:defRPr sz="2800">
          <a:latin typeface="Arial"/>
          <a:ea typeface="Arial"/>
          <a:cs typeface="Arial"/>
          <a:sym typeface="Arial"/>
        </a:defRPr>
      </a:lvl1pPr>
      <a:lvl2pPr marL="800100" indent="-342900">
        <a:spcBef>
          <a:spcPts val="600"/>
        </a:spcBef>
        <a:buClr>
          <a:srgbClr val="00659E"/>
        </a:buClr>
        <a:buSzPct val="100000"/>
        <a:buFont typeface="Arial"/>
        <a:buChar char="–"/>
        <a:defRPr sz="2800">
          <a:latin typeface="Arial"/>
          <a:ea typeface="Arial"/>
          <a:cs typeface="Arial"/>
          <a:sym typeface="Arial"/>
        </a:defRPr>
      </a:lvl2pPr>
      <a:lvl3pPr marL="1247775" indent="-333375">
        <a:spcBef>
          <a:spcPts val="600"/>
        </a:spcBef>
        <a:buClr>
          <a:srgbClr val="00659E"/>
        </a:buClr>
        <a:buSzPct val="80000"/>
        <a:buFont typeface="Arial"/>
        <a:buChar char="➢"/>
        <a:defRPr sz="2800">
          <a:latin typeface="Arial"/>
          <a:ea typeface="Arial"/>
          <a:cs typeface="Arial"/>
          <a:sym typeface="Arial"/>
        </a:defRPr>
      </a:lvl3pPr>
      <a:lvl4pPr marL="1691639" indent="-320039">
        <a:spcBef>
          <a:spcPts val="600"/>
        </a:spcBef>
        <a:buClr>
          <a:srgbClr val="00659E"/>
        </a:buClr>
        <a:buSzPct val="100000"/>
        <a:buFont typeface="Arial"/>
        <a:buChar char="–"/>
        <a:defRPr sz="2800">
          <a:latin typeface="Arial"/>
          <a:ea typeface="Arial"/>
          <a:cs typeface="Arial"/>
          <a:sym typeface="Arial"/>
        </a:defRPr>
      </a:lvl4pPr>
      <a:lvl5pPr marL="2148839" indent="-320039">
        <a:spcBef>
          <a:spcPts val="600"/>
        </a:spcBef>
        <a:buClr>
          <a:srgbClr val="00659E"/>
        </a:buClr>
        <a:buSzPct val="100000"/>
        <a:buFont typeface="Arial"/>
        <a:buChar char="»"/>
        <a:defRPr sz="2800">
          <a:latin typeface="Arial"/>
          <a:ea typeface="Arial"/>
          <a:cs typeface="Arial"/>
          <a:sym typeface="Arial"/>
        </a:defRPr>
      </a:lvl5pPr>
      <a:lvl6pPr marL="2606039" indent="-320039">
        <a:spcBef>
          <a:spcPts val="600"/>
        </a:spcBef>
        <a:buClr>
          <a:srgbClr val="00659E"/>
        </a:buClr>
        <a:buSzPct val="100000"/>
        <a:buFont typeface="Arial"/>
        <a:buChar char="•"/>
        <a:defRPr sz="2800">
          <a:latin typeface="Arial"/>
          <a:ea typeface="Arial"/>
          <a:cs typeface="Arial"/>
          <a:sym typeface="Arial"/>
        </a:defRPr>
      </a:lvl6pPr>
      <a:lvl7pPr marL="3063239" indent="-320039">
        <a:spcBef>
          <a:spcPts val="600"/>
        </a:spcBef>
        <a:buClr>
          <a:srgbClr val="00659E"/>
        </a:buClr>
        <a:buSzPct val="100000"/>
        <a:buFont typeface="Arial"/>
        <a:buChar char="•"/>
        <a:defRPr sz="2800">
          <a:latin typeface="Arial"/>
          <a:ea typeface="Arial"/>
          <a:cs typeface="Arial"/>
          <a:sym typeface="Arial"/>
        </a:defRPr>
      </a:lvl7pPr>
      <a:lvl8pPr marL="3520440" indent="-320040">
        <a:spcBef>
          <a:spcPts val="600"/>
        </a:spcBef>
        <a:buClr>
          <a:srgbClr val="00659E"/>
        </a:buClr>
        <a:buSzPct val="100000"/>
        <a:buFont typeface="Arial"/>
        <a:buChar char="•"/>
        <a:defRPr sz="2800">
          <a:latin typeface="Arial"/>
          <a:ea typeface="Arial"/>
          <a:cs typeface="Arial"/>
          <a:sym typeface="Arial"/>
        </a:defRPr>
      </a:lvl8pPr>
      <a:lvl9pPr marL="3977640" indent="-320040">
        <a:spcBef>
          <a:spcPts val="600"/>
        </a:spcBef>
        <a:buClr>
          <a:srgbClr val="00659E"/>
        </a:buClr>
        <a:buSzPct val="100000"/>
        <a:buFont typeface="Arial"/>
        <a:buChar char="•"/>
        <a:defRPr sz="2800">
          <a:latin typeface="Arial"/>
          <a:ea typeface="Arial"/>
          <a:cs typeface="Arial"/>
          <a:sym typeface="Arial"/>
        </a:defRPr>
      </a:lvl9pPr>
    </p:bodyStyle>
    <p:otherStyle>
      <a:lvl1pPr algn="r">
        <a:defRPr sz="1200">
          <a:solidFill>
            <a:schemeClr val="tx1"/>
          </a:solidFill>
          <a:latin typeface="+mn-lt"/>
          <a:ea typeface="+mn-ea"/>
          <a:cs typeface="+mn-cs"/>
          <a:sym typeface="Calibri"/>
        </a:defRPr>
      </a:lvl1pPr>
      <a:lvl2pPr indent="457200" algn="r">
        <a:defRPr sz="1200">
          <a:solidFill>
            <a:schemeClr val="tx1"/>
          </a:solidFill>
          <a:latin typeface="+mn-lt"/>
          <a:ea typeface="+mn-ea"/>
          <a:cs typeface="+mn-cs"/>
          <a:sym typeface="Calibri"/>
        </a:defRPr>
      </a:lvl2pPr>
      <a:lvl3pPr indent="914400" algn="r">
        <a:defRPr sz="1200">
          <a:solidFill>
            <a:schemeClr val="tx1"/>
          </a:solidFill>
          <a:latin typeface="+mn-lt"/>
          <a:ea typeface="+mn-ea"/>
          <a:cs typeface="+mn-cs"/>
          <a:sym typeface="Calibri"/>
        </a:defRPr>
      </a:lvl3pPr>
      <a:lvl4pPr indent="1371600" algn="r">
        <a:defRPr sz="1200">
          <a:solidFill>
            <a:schemeClr val="tx1"/>
          </a:solidFill>
          <a:latin typeface="+mn-lt"/>
          <a:ea typeface="+mn-ea"/>
          <a:cs typeface="+mn-cs"/>
          <a:sym typeface="Calibri"/>
        </a:defRPr>
      </a:lvl4pPr>
      <a:lvl5pPr indent="1828800" algn="r">
        <a:defRPr sz="1200">
          <a:solidFill>
            <a:schemeClr val="tx1"/>
          </a:solidFill>
          <a:latin typeface="+mn-lt"/>
          <a:ea typeface="+mn-ea"/>
          <a:cs typeface="+mn-cs"/>
          <a:sym typeface="Calibri"/>
        </a:defRPr>
      </a:lvl5pPr>
      <a:lvl6pPr indent="2286000" algn="r">
        <a:defRPr sz="1200">
          <a:solidFill>
            <a:schemeClr val="tx1"/>
          </a:solidFill>
          <a:latin typeface="+mn-lt"/>
          <a:ea typeface="+mn-ea"/>
          <a:cs typeface="+mn-cs"/>
          <a:sym typeface="Calibri"/>
        </a:defRPr>
      </a:lvl6pPr>
      <a:lvl7pPr indent="2743200" algn="r">
        <a:defRPr sz="1200">
          <a:solidFill>
            <a:schemeClr val="tx1"/>
          </a:solidFill>
          <a:latin typeface="+mn-lt"/>
          <a:ea typeface="+mn-ea"/>
          <a:cs typeface="+mn-cs"/>
          <a:sym typeface="Calibri"/>
        </a:defRPr>
      </a:lvl7pPr>
      <a:lvl8pPr indent="3200400" algn="r">
        <a:defRPr sz="1200">
          <a:solidFill>
            <a:schemeClr val="tx1"/>
          </a:solidFill>
          <a:latin typeface="+mn-lt"/>
          <a:ea typeface="+mn-ea"/>
          <a:cs typeface="+mn-cs"/>
          <a:sym typeface="Calibri"/>
        </a:defRPr>
      </a:lvl8pPr>
      <a:lvl9pPr indent="3657600" algn="r">
        <a:defRPr sz="1200">
          <a:solidFill>
            <a:schemeClr val="tx1"/>
          </a:solidFill>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nasfaa.org/take-action/"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nvSpPr>
        <p:spPr>
          <a:xfrm>
            <a:off x="0" y="5410200"/>
            <a:ext cx="9144000" cy="132343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endParaRPr lang="en-US" sz="2000" dirty="0" smtClean="0">
              <a:solidFill>
                <a:srgbClr val="FFFFFF"/>
              </a:solidFill>
              <a:latin typeface="Arial Bold"/>
              <a:ea typeface="Arial Bold"/>
              <a:cs typeface="Arial Bold"/>
              <a:sym typeface="Arial Bold"/>
            </a:endParaRPr>
          </a:p>
          <a:p>
            <a:pPr lvl="0" algn="ctr"/>
            <a:r>
              <a:rPr lang="en-US" sz="2000" dirty="0" smtClean="0">
                <a:solidFill>
                  <a:srgbClr val="FFFFFF"/>
                </a:solidFill>
                <a:latin typeface="Arial Bold"/>
                <a:ea typeface="Arial Bold"/>
                <a:cs typeface="Arial Bold"/>
                <a:sym typeface="Arial Bold"/>
              </a:rPr>
              <a:t>NASFAA Federal Update</a:t>
            </a:r>
            <a:endParaRPr lang="en-US" sz="2000" dirty="0">
              <a:solidFill>
                <a:srgbClr val="FFFFFF"/>
              </a:solidFill>
              <a:latin typeface="Arial Bold"/>
              <a:ea typeface="Arial Bold"/>
              <a:cs typeface="Arial Bold"/>
              <a:sym typeface="Arial Bold"/>
            </a:endParaRPr>
          </a:p>
          <a:p>
            <a:pPr lvl="0" algn="ctr"/>
            <a:r>
              <a:rPr lang="en-US" sz="2000" dirty="0" smtClean="0">
                <a:solidFill>
                  <a:srgbClr val="FFFFFF"/>
                </a:solidFill>
                <a:latin typeface="Arial Bold"/>
                <a:ea typeface="Arial Bold"/>
                <a:cs typeface="Arial Bold"/>
                <a:sym typeface="Arial Bold"/>
              </a:rPr>
              <a:t>Megan McClean</a:t>
            </a:r>
          </a:p>
          <a:p>
            <a:pPr lvl="0" algn="ctr"/>
            <a:endParaRPr sz="2000" dirty="0">
              <a:solidFill>
                <a:srgbClr val="FFFFFF"/>
              </a:solidFill>
              <a:latin typeface="Arial Bold"/>
              <a:ea typeface="Arial Bold"/>
              <a:cs typeface="Arial Bold"/>
              <a:sym typeface="Arial Bold"/>
            </a:endParaRPr>
          </a:p>
        </p:txBody>
      </p:sp>
      <p:pic>
        <p:nvPicPr>
          <p:cNvPr id="54" name="image3.jpeg"/>
          <p:cNvPicPr/>
          <p:nvPr/>
        </p:nvPicPr>
        <p:blipFill>
          <a:blip r:embed="rId3">
            <a:extLst/>
          </a:blip>
          <a:stretch>
            <a:fillRect/>
          </a:stretch>
        </p:blipFill>
        <p:spPr>
          <a:xfrm>
            <a:off x="1828800" y="1460500"/>
            <a:ext cx="5473290" cy="2120900"/>
          </a:xfrm>
          <a:prstGeom prst="rect">
            <a:avLst/>
          </a:prstGeom>
          <a:ln w="12700">
            <a:miter lim="400000"/>
          </a:ln>
        </p:spPr>
      </p:pic>
      <p:sp>
        <p:nvSpPr>
          <p:cNvPr id="55" name="Shape 55"/>
          <p:cNvSpPr/>
          <p:nvPr/>
        </p:nvSpPr>
        <p:spPr>
          <a:xfrm>
            <a:off x="6934200" y="6467110"/>
            <a:ext cx="2133600" cy="26425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1200">
                <a:solidFill>
                  <a:srgbClr val="FFFFFF"/>
                </a:solidFill>
                <a:latin typeface="Arial"/>
                <a:ea typeface="Arial"/>
                <a:cs typeface="Arial"/>
                <a:sym typeface="Arial"/>
              </a:defRPr>
            </a:lvl1pPr>
          </a:lstStyle>
          <a:p>
            <a:pPr lvl="0">
              <a:defRPr sz="1800">
                <a:solidFill>
                  <a:srgbClr val="000000"/>
                </a:solidFill>
              </a:defRPr>
            </a:pPr>
            <a:r>
              <a:rPr sz="1200">
                <a:solidFill>
                  <a:srgbClr val="FFFFFF"/>
                </a:solidFill>
              </a:rPr>
              <a:t>1</a:t>
            </a:r>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Shape 75"/>
          <p:cNvSpPr>
            <a:spLocks noGrp="1"/>
          </p:cNvSpPr>
          <p:nvPr>
            <p:ph type="title"/>
          </p:nvPr>
        </p:nvSpPr>
        <p:spPr>
          <a:prstGeom prst="rect">
            <a:avLst/>
          </a:prstGeom>
        </p:spPr>
        <p:txBody>
          <a:bodyPr lIns="0" tIns="0" rIns="0" bIns="0"/>
          <a:lstStyle>
            <a:lvl1pPr indent="39687"/>
          </a:lstStyle>
          <a:p>
            <a:pPr lvl="0">
              <a:defRPr sz="1800">
                <a:solidFill>
                  <a:srgbClr val="000000"/>
                </a:solidFill>
              </a:defRPr>
            </a:pPr>
            <a:r>
              <a:rPr sz="3200">
                <a:solidFill>
                  <a:srgbClr val="00659E"/>
                </a:solidFill>
              </a:rPr>
              <a:t>Student Aid and the Budget</a:t>
            </a:r>
          </a:p>
        </p:txBody>
      </p:sp>
      <p:sp>
        <p:nvSpPr>
          <p:cNvPr id="76" name="Shape 76"/>
          <p:cNvSpPr>
            <a:spLocks noGrp="1"/>
          </p:cNvSpPr>
          <p:nvPr>
            <p:ph type="body" idx="1"/>
          </p:nvPr>
        </p:nvSpPr>
        <p:spPr>
          <a:xfrm>
            <a:off x="228600" y="1265237"/>
            <a:ext cx="8610600" cy="4830763"/>
          </a:xfrm>
          <a:prstGeom prst="rect">
            <a:avLst/>
          </a:prstGeom>
        </p:spPr>
        <p:txBody>
          <a:bodyPr lIns="0" tIns="0" rIns="0" bIns="0"/>
          <a:lstStyle/>
          <a:p>
            <a:pPr marL="367279" lvl="0" indent="-327591" defTabSz="904875">
              <a:spcBef>
                <a:spcPts val="3000"/>
              </a:spcBef>
              <a:defRPr sz="1800"/>
            </a:pPr>
            <a:r>
              <a:rPr sz="2700" dirty="0"/>
              <a:t>Funding for student aid falls into the Labor, Health, Human Services, and Education Appropriations Subcommittee (Labor-H)</a:t>
            </a:r>
          </a:p>
          <a:p>
            <a:pPr marL="367279" lvl="0" indent="-327591" defTabSz="904875">
              <a:spcBef>
                <a:spcPts val="3000"/>
              </a:spcBef>
              <a:defRPr sz="1800"/>
            </a:pPr>
            <a:r>
              <a:rPr sz="2700" dirty="0"/>
              <a:t>This is always a very complex bill because so many important programs share the same pot of funds</a:t>
            </a:r>
          </a:p>
          <a:p>
            <a:pPr marL="367279" lvl="0" indent="-327591" defTabSz="904875">
              <a:spcBef>
                <a:spcPts val="3000"/>
              </a:spcBef>
              <a:defRPr sz="1800"/>
            </a:pPr>
            <a:r>
              <a:rPr sz="2700" dirty="0"/>
              <a:t>Most student aid funds are “forward funded” meaning they fund the following award year</a:t>
            </a:r>
          </a:p>
          <a:p>
            <a:pPr marL="724240" lvl="1" indent="-232115" defTabSz="904875">
              <a:spcBef>
                <a:spcPts val="3000"/>
              </a:spcBef>
              <a:defRPr sz="1800"/>
            </a:pPr>
            <a:r>
              <a:rPr sz="2300" dirty="0"/>
              <a:t>Ex: FY </a:t>
            </a:r>
            <a:r>
              <a:rPr sz="2300" dirty="0" smtClean="0"/>
              <a:t>201</a:t>
            </a:r>
            <a:r>
              <a:rPr lang="en-US" sz="2300" dirty="0" smtClean="0"/>
              <a:t>6</a:t>
            </a:r>
            <a:r>
              <a:rPr sz="2300" dirty="0" smtClean="0"/>
              <a:t> </a:t>
            </a:r>
            <a:r>
              <a:rPr sz="2300" dirty="0"/>
              <a:t>funds the </a:t>
            </a:r>
            <a:r>
              <a:rPr sz="2300" dirty="0" smtClean="0"/>
              <a:t>201</a:t>
            </a:r>
            <a:r>
              <a:rPr lang="en-US" sz="2300" dirty="0" smtClean="0"/>
              <a:t>6</a:t>
            </a:r>
            <a:r>
              <a:rPr sz="2300" dirty="0" smtClean="0"/>
              <a:t>–1</a:t>
            </a:r>
            <a:r>
              <a:rPr lang="en-US" sz="2300" dirty="0" smtClean="0"/>
              <a:t>7</a:t>
            </a:r>
            <a:r>
              <a:rPr sz="2300" dirty="0" smtClean="0"/>
              <a:t> </a:t>
            </a:r>
            <a:r>
              <a:rPr sz="2300" dirty="0"/>
              <a:t>award year</a:t>
            </a:r>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Shape 80"/>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Budget Update</a:t>
            </a:r>
            <a:r>
              <a:rPr sz="3200" dirty="0" smtClean="0">
                <a:solidFill>
                  <a:srgbClr val="00659E"/>
                </a:solidFill>
              </a:rPr>
              <a:t>: </a:t>
            </a:r>
            <a:r>
              <a:rPr sz="3200" dirty="0">
                <a:solidFill>
                  <a:srgbClr val="00659E"/>
                </a:solidFill>
              </a:rPr>
              <a:t>FY </a:t>
            </a:r>
            <a:r>
              <a:rPr sz="3200" dirty="0" smtClean="0">
                <a:solidFill>
                  <a:srgbClr val="00659E"/>
                </a:solidFill>
              </a:rPr>
              <a:t>201</a:t>
            </a:r>
            <a:r>
              <a:rPr lang="en-US" sz="3200" dirty="0" smtClean="0">
                <a:solidFill>
                  <a:srgbClr val="00659E"/>
                </a:solidFill>
              </a:rPr>
              <a:t>5</a:t>
            </a:r>
            <a:endParaRPr sz="3200" dirty="0">
              <a:solidFill>
                <a:srgbClr val="00659E"/>
              </a:solidFill>
            </a:endParaRPr>
          </a:p>
        </p:txBody>
      </p:sp>
      <p:sp>
        <p:nvSpPr>
          <p:cNvPr id="81" name="Shape 81"/>
          <p:cNvSpPr>
            <a:spLocks noGrp="1"/>
          </p:cNvSpPr>
          <p:nvPr>
            <p:ph type="body" idx="1"/>
          </p:nvPr>
        </p:nvSpPr>
        <p:spPr>
          <a:xfrm>
            <a:off x="228600" y="1265237"/>
            <a:ext cx="8610600" cy="5059363"/>
          </a:xfrm>
          <a:prstGeom prst="rect">
            <a:avLst/>
          </a:prstGeom>
        </p:spPr>
        <p:txBody>
          <a:bodyPr/>
          <a:lstStyle/>
          <a:p>
            <a:pPr rtl="0">
              <a:buSzPts val="2800"/>
            </a:pPr>
            <a:r>
              <a:rPr lang="en-US" dirty="0" smtClean="0"/>
              <a:t>Finalized in December 2014:</a:t>
            </a:r>
          </a:p>
          <a:p>
            <a:pPr lvl="1" rtl="0">
              <a:buSzPts val="2800"/>
            </a:pPr>
            <a:r>
              <a:rPr lang="en-US" sz="2600" dirty="0" smtClean="0"/>
              <a:t>The “</a:t>
            </a:r>
            <a:r>
              <a:rPr lang="en-US" sz="2600" dirty="0" err="1" smtClean="0"/>
              <a:t>Cromnibus</a:t>
            </a:r>
            <a:r>
              <a:rPr lang="en-US" sz="2600" dirty="0" smtClean="0"/>
              <a:t>”</a:t>
            </a:r>
          </a:p>
          <a:p>
            <a:pPr lvl="1" rtl="0">
              <a:buSzPts val="2800"/>
            </a:pPr>
            <a:r>
              <a:rPr lang="en-US" sz="2600" dirty="0" smtClean="0"/>
              <a:t>Provides funding for 2015-16 award year</a:t>
            </a:r>
          </a:p>
          <a:p>
            <a:pPr rtl="0">
              <a:buSzPts val="2800"/>
            </a:pPr>
            <a:r>
              <a:rPr lang="en-US" dirty="0" smtClean="0"/>
              <a:t>Pell Grant fully funded</a:t>
            </a:r>
          </a:p>
          <a:p>
            <a:pPr lvl="1" rtl="0">
              <a:buSzPts val="2800"/>
            </a:pPr>
            <a:r>
              <a:rPr lang="en-US" sz="2600" dirty="0" smtClean="0"/>
              <a:t>Max award expected to be $5,775</a:t>
            </a:r>
          </a:p>
          <a:p>
            <a:pPr lvl="1" rtl="0">
              <a:buSzPts val="2800"/>
            </a:pPr>
            <a:r>
              <a:rPr lang="en-US" sz="2600" dirty="0" smtClean="0"/>
              <a:t>Less than expected due to Consumer Price Index</a:t>
            </a:r>
          </a:p>
          <a:p>
            <a:pPr rtl="0">
              <a:buSzPts val="2800"/>
            </a:pPr>
            <a:r>
              <a:rPr lang="en-US" dirty="0" smtClean="0"/>
              <a:t>Level funding for SEOG</a:t>
            </a:r>
          </a:p>
          <a:p>
            <a:pPr rtl="0">
              <a:buSzPts val="2800"/>
            </a:pPr>
            <a:r>
              <a:rPr lang="en-US" dirty="0" smtClean="0"/>
              <a:t>Small increase for FWS</a:t>
            </a:r>
          </a:p>
          <a:p>
            <a:pPr rtl="0">
              <a:buSzPts val="2800"/>
            </a:pPr>
            <a:r>
              <a:rPr lang="en-US" dirty="0" smtClean="0"/>
              <a:t>Partial restoration of Ability-to-Benefit</a:t>
            </a:r>
            <a:endParaRPr lang="en-US"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FY 2015 – Big Picture</a:t>
            </a:r>
            <a:endParaRPr lang="en-US" dirty="0"/>
          </a:p>
        </p:txBody>
      </p:sp>
      <p:sp>
        <p:nvSpPr>
          <p:cNvPr id="3" name="Text Placeholder 2"/>
          <p:cNvSpPr>
            <a:spLocks noGrp="1"/>
          </p:cNvSpPr>
          <p:nvPr>
            <p:ph type="body" idx="1"/>
          </p:nvPr>
        </p:nvSpPr>
        <p:spPr/>
        <p:txBody>
          <a:bodyPr/>
          <a:lstStyle/>
          <a:p>
            <a:endParaRPr lang="en-US" dirty="0"/>
          </a:p>
        </p:txBody>
      </p:sp>
      <p:graphicFrame>
        <p:nvGraphicFramePr>
          <p:cNvPr id="4" name="Content Placeholder 20"/>
          <p:cNvGraphicFramePr>
            <a:graphicFrameLocks noGrp="1"/>
          </p:cNvGraphicFramePr>
          <p:nvPr>
            <p:ph sz="quarter" idx="1"/>
            <p:extLst>
              <p:ext uri="{D42A27DB-BD31-4B8C-83A1-F6EECF244321}">
                <p14:modId xmlns:p14="http://schemas.microsoft.com/office/powerpoint/2010/main" val="2975702155"/>
              </p:ext>
            </p:extLst>
          </p:nvPr>
        </p:nvGraphicFramePr>
        <p:xfrm>
          <a:off x="609600" y="1219200"/>
          <a:ext cx="7924800" cy="48066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36224997"/>
      </p:ext>
    </p:extLst>
  </p:cSld>
  <p:clrMapOvr>
    <a:masterClrMapping/>
  </p:clrMapOvr>
  <p:transition xmlns:p14="http://schemas.microsoft.com/office/powerpoint/2010/mai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Shape 83"/>
          <p:cNvSpPr>
            <a:spLocks noGrp="1"/>
          </p:cNvSpPr>
          <p:nvPr>
            <p:ph type="title"/>
          </p:nvPr>
        </p:nvSpPr>
        <p:spPr>
          <a:prstGeom prst="rect">
            <a:avLst/>
          </a:prstGeom>
        </p:spPr>
        <p:txBody>
          <a:bodyPr/>
          <a:lstStyle/>
          <a:p>
            <a:pPr lvl="0">
              <a:defRPr sz="1800">
                <a:solidFill>
                  <a:srgbClr val="000000"/>
                </a:solidFill>
              </a:defRPr>
            </a:pPr>
            <a:r>
              <a:rPr sz="3200">
                <a:solidFill>
                  <a:srgbClr val="00659E"/>
                </a:solidFill>
              </a:rPr>
              <a:t>Is Sequestration Still In Effect?</a:t>
            </a:r>
          </a:p>
        </p:txBody>
      </p:sp>
      <p:sp>
        <p:nvSpPr>
          <p:cNvPr id="84" name="Shape 84"/>
          <p:cNvSpPr>
            <a:spLocks noGrp="1"/>
          </p:cNvSpPr>
          <p:nvPr>
            <p:ph type="body" idx="1"/>
          </p:nvPr>
        </p:nvSpPr>
        <p:spPr>
          <a:xfrm>
            <a:off x="228600" y="1265237"/>
            <a:ext cx="8610600" cy="4830763"/>
          </a:xfrm>
          <a:prstGeom prst="rect">
            <a:avLst/>
          </a:prstGeom>
        </p:spPr>
        <p:txBody>
          <a:bodyPr/>
          <a:lstStyle/>
          <a:p>
            <a:pPr marL="0" lvl="0" indent="0" defTabSz="457200">
              <a:spcBef>
                <a:spcPts val="1800"/>
              </a:spcBef>
              <a:buSzTx/>
              <a:buNone/>
              <a:tabLst>
                <a:tab pos="139700" algn="l"/>
                <a:tab pos="457200" algn="l"/>
              </a:tabLst>
              <a:defRPr sz="1800"/>
            </a:pPr>
            <a:r>
              <a:rPr sz="3000" dirty="0"/>
              <a:t>Sequestration is still in </a:t>
            </a:r>
            <a:r>
              <a:rPr sz="3000" dirty="0" smtClean="0"/>
              <a:t>effect</a:t>
            </a:r>
            <a:r>
              <a:rPr lang="en-US" sz="3000" dirty="0" smtClean="0"/>
              <a:t> - </a:t>
            </a:r>
            <a:r>
              <a:rPr sz="3000" dirty="0" smtClean="0"/>
              <a:t>it </a:t>
            </a:r>
            <a:r>
              <a:rPr sz="3000" dirty="0"/>
              <a:t>is a cutting mechanism meant to cut roughly $1 trillion dollars over a decade</a:t>
            </a:r>
          </a:p>
          <a:p>
            <a:pPr lvl="0" defTabSz="457200">
              <a:spcBef>
                <a:spcPts val="1800"/>
              </a:spcBef>
              <a:tabLst>
                <a:tab pos="139700" algn="l"/>
                <a:tab pos="457200" algn="l"/>
              </a:tabLst>
              <a:defRPr sz="1800"/>
            </a:pPr>
            <a:r>
              <a:rPr sz="2800" dirty="0"/>
              <a:t>In order for sequestration to be stopped, Congress must pass a bill to either repeal or replace the law </a:t>
            </a:r>
          </a:p>
          <a:p>
            <a:pPr lvl="0" defTabSz="457200">
              <a:spcBef>
                <a:spcPts val="1800"/>
              </a:spcBef>
              <a:tabLst>
                <a:tab pos="139700" algn="l"/>
                <a:tab pos="457200" algn="l"/>
              </a:tabLst>
              <a:defRPr sz="1800"/>
            </a:pPr>
            <a:r>
              <a:rPr sz="2800" dirty="0"/>
              <a:t>Appetite is more toward replacement rather than repealing, but this is also the most difficult of options as it requires Congress to come to an agreement in other areas</a:t>
            </a:r>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Attitude Toward Sequestration</a:t>
            </a:r>
            <a:endParaRPr lang="en-US" dirty="0"/>
          </a:p>
        </p:txBody>
      </p:sp>
      <p:sp>
        <p:nvSpPr>
          <p:cNvPr id="3" name="Text Placeholder 2"/>
          <p:cNvSpPr>
            <a:spLocks noGrp="1"/>
          </p:cNvSpPr>
          <p:nvPr>
            <p:ph type="body" idx="1"/>
          </p:nvPr>
        </p:nvSpPr>
        <p:spPr>
          <a:xfrm>
            <a:off x="228600" y="1265237"/>
            <a:ext cx="8610600" cy="715963"/>
          </a:xfrm>
        </p:spPr>
        <p:txBody>
          <a:bodyPr/>
          <a:lstStyle/>
          <a:p>
            <a:pPr marL="0" indent="0">
              <a:buNone/>
            </a:pPr>
            <a:r>
              <a:rPr lang="en-US" sz="2600" dirty="0" smtClean="0"/>
              <a:t>Two-thirds want to protect education from sequester cuts</a:t>
            </a:r>
          </a:p>
          <a:p>
            <a:pPr marL="0" indent="0">
              <a:buNone/>
            </a:pPr>
            <a:endParaRPr lang="en-US" dirty="0"/>
          </a:p>
        </p:txBody>
      </p:sp>
      <p:pic>
        <p:nvPicPr>
          <p:cNvPr id="4" name="Picture 3"/>
          <p:cNvPicPr>
            <a:picLocks noChangeAspect="1"/>
          </p:cNvPicPr>
          <p:nvPr/>
        </p:nvPicPr>
        <p:blipFill>
          <a:blip r:embed="rId2"/>
          <a:stretch>
            <a:fillRect/>
          </a:stretch>
        </p:blipFill>
        <p:spPr>
          <a:xfrm>
            <a:off x="381000" y="1600200"/>
            <a:ext cx="8331200" cy="4191000"/>
          </a:xfrm>
          <a:prstGeom prst="rect">
            <a:avLst/>
          </a:prstGeom>
        </p:spPr>
      </p:pic>
      <p:sp>
        <p:nvSpPr>
          <p:cNvPr id="5" name="TextBox 4"/>
          <p:cNvSpPr txBox="1"/>
          <p:nvPr/>
        </p:nvSpPr>
        <p:spPr>
          <a:xfrm>
            <a:off x="685800" y="5791200"/>
            <a:ext cx="4660900"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sz="1600" dirty="0">
                <a:solidFill>
                  <a:srgbClr val="000000"/>
                </a:solidFill>
              </a:rPr>
              <a:t>Source: CEF/FEI Poll, December 2012</a:t>
            </a:r>
            <a:endParaRPr kumimoji="0" lang="en-US" sz="16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811405272"/>
      </p:ext>
    </p:extLst>
  </p:cSld>
  <p:clrMapOvr>
    <a:masterClrMapping/>
  </p:clrMapOvr>
  <p:transition xmlns:p14="http://schemas.microsoft.com/office/powerpoint/2010/mai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bwMode="auto">
          <a:xfrm>
            <a:off x="457200" y="228600"/>
            <a:ext cx="7620000" cy="13255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dirty="0" smtClean="0"/>
              <a:t>Future Funding Outlook: </a:t>
            </a:r>
            <a:r>
              <a:rPr lang="en-US" altLang="en-US" sz="3100" dirty="0" smtClean="0"/>
              <a:t>More Cliffs!</a:t>
            </a:r>
          </a:p>
        </p:txBody>
      </p:sp>
      <p:graphicFrame>
        <p:nvGraphicFramePr>
          <p:cNvPr id="6" name="Content Placeholder 6"/>
          <p:cNvGraphicFramePr>
            <a:graphicFrameLocks noGrp="1"/>
          </p:cNvGraphicFramePr>
          <p:nvPr>
            <p:ph idx="1"/>
            <p:extLst>
              <p:ext uri="{D42A27DB-BD31-4B8C-83A1-F6EECF244321}">
                <p14:modId xmlns:p14="http://schemas.microsoft.com/office/powerpoint/2010/main" val="1787141953"/>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2607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2000"/>
                                  </p:stCondLst>
                                  <p:childTnLst>
                                    <p:set>
                                      <p:cBhvr>
                                        <p:cTn id="6" dur="1" fill="hold">
                                          <p:stCondLst>
                                            <p:cond delay="0"/>
                                          </p:stCondLst>
                                        </p:cTn>
                                        <p:tgtEl>
                                          <p:spTgt spid="6">
                                            <p:graphicEl>
                                              <a:dgm id="{518234C9-8C5B-C349-BC06-8A914AC88234}"/>
                                            </p:graphicEl>
                                          </p:spTgt>
                                        </p:tgtEl>
                                        <p:attrNameLst>
                                          <p:attrName>style.visibility</p:attrName>
                                        </p:attrNameLst>
                                      </p:cBhvr>
                                      <p:to>
                                        <p:strVal val="visible"/>
                                      </p:to>
                                    </p:set>
                                    <p:animEffect transition="in" filter="fade">
                                      <p:cBhvr>
                                        <p:cTn id="7" dur="1000"/>
                                        <p:tgtEl>
                                          <p:spTgt spid="6">
                                            <p:graphicEl>
                                              <a:dgm id="{518234C9-8C5B-C349-BC06-8A914AC88234}"/>
                                            </p:graphicEl>
                                          </p:spTgt>
                                        </p:tgtEl>
                                      </p:cBhvr>
                                    </p:animEffect>
                                    <p:anim calcmode="lin" valueType="num">
                                      <p:cBhvr>
                                        <p:cTn id="8" dur="1000" fill="hold"/>
                                        <p:tgtEl>
                                          <p:spTgt spid="6">
                                            <p:graphicEl>
                                              <a:dgm id="{518234C9-8C5B-C349-BC06-8A914AC88234}"/>
                                            </p:graphicEl>
                                          </p:spTgt>
                                        </p:tgtEl>
                                        <p:attrNameLst>
                                          <p:attrName>ppt_x</p:attrName>
                                        </p:attrNameLst>
                                      </p:cBhvr>
                                      <p:tavLst>
                                        <p:tav tm="0">
                                          <p:val>
                                            <p:strVal val="#ppt_x"/>
                                          </p:val>
                                        </p:tav>
                                        <p:tav tm="100000">
                                          <p:val>
                                            <p:strVal val="#ppt_x"/>
                                          </p:val>
                                        </p:tav>
                                      </p:tavLst>
                                    </p:anim>
                                    <p:anim calcmode="lin" valueType="num">
                                      <p:cBhvr>
                                        <p:cTn id="9" dur="1000" fill="hold"/>
                                        <p:tgtEl>
                                          <p:spTgt spid="6">
                                            <p:graphicEl>
                                              <a:dgm id="{518234C9-8C5B-C349-BC06-8A914AC88234}"/>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6">
                                            <p:graphicEl>
                                              <a:dgm id="{73E0FB72-5BC3-DD4A-B127-BE61859F2073}"/>
                                            </p:graphicEl>
                                          </p:spTgt>
                                        </p:tgtEl>
                                        <p:attrNameLst>
                                          <p:attrName>style.visibility</p:attrName>
                                        </p:attrNameLst>
                                      </p:cBhvr>
                                      <p:to>
                                        <p:strVal val="visible"/>
                                      </p:to>
                                    </p:set>
                                    <p:animEffect transition="in" filter="fade">
                                      <p:cBhvr>
                                        <p:cTn id="12" dur="1000"/>
                                        <p:tgtEl>
                                          <p:spTgt spid="6">
                                            <p:graphicEl>
                                              <a:dgm id="{73E0FB72-5BC3-DD4A-B127-BE61859F2073}"/>
                                            </p:graphicEl>
                                          </p:spTgt>
                                        </p:tgtEl>
                                      </p:cBhvr>
                                    </p:animEffect>
                                    <p:anim calcmode="lin" valueType="num">
                                      <p:cBhvr>
                                        <p:cTn id="13" dur="1000" fill="hold"/>
                                        <p:tgtEl>
                                          <p:spTgt spid="6">
                                            <p:graphicEl>
                                              <a:dgm id="{73E0FB72-5BC3-DD4A-B127-BE61859F2073}"/>
                                            </p:graphicEl>
                                          </p:spTgt>
                                        </p:tgtEl>
                                        <p:attrNameLst>
                                          <p:attrName>ppt_x</p:attrName>
                                        </p:attrNameLst>
                                      </p:cBhvr>
                                      <p:tavLst>
                                        <p:tav tm="0">
                                          <p:val>
                                            <p:strVal val="#ppt_x"/>
                                          </p:val>
                                        </p:tav>
                                        <p:tav tm="100000">
                                          <p:val>
                                            <p:strVal val="#ppt_x"/>
                                          </p:val>
                                        </p:tav>
                                      </p:tavLst>
                                    </p:anim>
                                    <p:anim calcmode="lin" valueType="num">
                                      <p:cBhvr>
                                        <p:cTn id="14" dur="1000" fill="hold"/>
                                        <p:tgtEl>
                                          <p:spTgt spid="6">
                                            <p:graphicEl>
                                              <a:dgm id="{73E0FB72-5BC3-DD4A-B127-BE61859F2073}"/>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6">
                                            <p:graphicEl>
                                              <a:dgm id="{0250F23F-1BD6-F14D-9987-B5764EDF9291}"/>
                                            </p:graphicEl>
                                          </p:spTgt>
                                        </p:tgtEl>
                                        <p:attrNameLst>
                                          <p:attrName>style.visibility</p:attrName>
                                        </p:attrNameLst>
                                      </p:cBhvr>
                                      <p:to>
                                        <p:strVal val="visible"/>
                                      </p:to>
                                    </p:set>
                                    <p:animEffect transition="in" filter="fade">
                                      <p:cBhvr>
                                        <p:cTn id="17" dur="1000"/>
                                        <p:tgtEl>
                                          <p:spTgt spid="6">
                                            <p:graphicEl>
                                              <a:dgm id="{0250F23F-1BD6-F14D-9987-B5764EDF9291}"/>
                                            </p:graphicEl>
                                          </p:spTgt>
                                        </p:tgtEl>
                                      </p:cBhvr>
                                    </p:animEffect>
                                    <p:anim calcmode="lin" valueType="num">
                                      <p:cBhvr>
                                        <p:cTn id="18" dur="1000" fill="hold"/>
                                        <p:tgtEl>
                                          <p:spTgt spid="6">
                                            <p:graphicEl>
                                              <a:dgm id="{0250F23F-1BD6-F14D-9987-B5764EDF9291}"/>
                                            </p:graphicEl>
                                          </p:spTgt>
                                        </p:tgtEl>
                                        <p:attrNameLst>
                                          <p:attrName>ppt_x</p:attrName>
                                        </p:attrNameLst>
                                      </p:cBhvr>
                                      <p:tavLst>
                                        <p:tav tm="0">
                                          <p:val>
                                            <p:strVal val="#ppt_x"/>
                                          </p:val>
                                        </p:tav>
                                        <p:tav tm="100000">
                                          <p:val>
                                            <p:strVal val="#ppt_x"/>
                                          </p:val>
                                        </p:tav>
                                      </p:tavLst>
                                    </p:anim>
                                    <p:anim calcmode="lin" valueType="num">
                                      <p:cBhvr>
                                        <p:cTn id="19" dur="1000" fill="hold"/>
                                        <p:tgtEl>
                                          <p:spTgt spid="6">
                                            <p:graphicEl>
                                              <a:dgm id="{0250F23F-1BD6-F14D-9987-B5764EDF9291}"/>
                                            </p:graphic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2000"/>
                                  </p:stCondLst>
                                  <p:childTnLst>
                                    <p:set>
                                      <p:cBhvr>
                                        <p:cTn id="23" dur="1" fill="hold">
                                          <p:stCondLst>
                                            <p:cond delay="0"/>
                                          </p:stCondLst>
                                        </p:cTn>
                                        <p:tgtEl>
                                          <p:spTgt spid="6">
                                            <p:graphicEl>
                                              <a:dgm id="{49430E96-A880-4AF1-8199-0039DB0A40BF}"/>
                                            </p:graphicEl>
                                          </p:spTgt>
                                        </p:tgtEl>
                                        <p:attrNameLst>
                                          <p:attrName>style.visibility</p:attrName>
                                        </p:attrNameLst>
                                      </p:cBhvr>
                                      <p:to>
                                        <p:strVal val="visible"/>
                                      </p:to>
                                    </p:set>
                                    <p:animEffect transition="in" filter="fade">
                                      <p:cBhvr>
                                        <p:cTn id="24" dur="1000"/>
                                        <p:tgtEl>
                                          <p:spTgt spid="6">
                                            <p:graphicEl>
                                              <a:dgm id="{49430E96-A880-4AF1-8199-0039DB0A40BF}"/>
                                            </p:graphicEl>
                                          </p:spTgt>
                                        </p:tgtEl>
                                      </p:cBhvr>
                                    </p:animEffect>
                                    <p:anim calcmode="lin" valueType="num">
                                      <p:cBhvr>
                                        <p:cTn id="25" dur="1000" fill="hold"/>
                                        <p:tgtEl>
                                          <p:spTgt spid="6">
                                            <p:graphicEl>
                                              <a:dgm id="{49430E96-A880-4AF1-8199-0039DB0A40BF}"/>
                                            </p:graphicEl>
                                          </p:spTgt>
                                        </p:tgtEl>
                                        <p:attrNameLst>
                                          <p:attrName>ppt_x</p:attrName>
                                        </p:attrNameLst>
                                      </p:cBhvr>
                                      <p:tavLst>
                                        <p:tav tm="0">
                                          <p:val>
                                            <p:strVal val="#ppt_x"/>
                                          </p:val>
                                        </p:tav>
                                        <p:tav tm="100000">
                                          <p:val>
                                            <p:strVal val="#ppt_x"/>
                                          </p:val>
                                        </p:tav>
                                      </p:tavLst>
                                    </p:anim>
                                    <p:anim calcmode="lin" valueType="num">
                                      <p:cBhvr>
                                        <p:cTn id="26" dur="1000" fill="hold"/>
                                        <p:tgtEl>
                                          <p:spTgt spid="6">
                                            <p:graphicEl>
                                              <a:dgm id="{49430E96-A880-4AF1-8199-0039DB0A40BF}"/>
                                            </p:graphic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2000"/>
                                  </p:stCondLst>
                                  <p:childTnLst>
                                    <p:set>
                                      <p:cBhvr>
                                        <p:cTn id="28" dur="1" fill="hold">
                                          <p:stCondLst>
                                            <p:cond delay="0"/>
                                          </p:stCondLst>
                                        </p:cTn>
                                        <p:tgtEl>
                                          <p:spTgt spid="6">
                                            <p:graphicEl>
                                              <a:dgm id="{19AEECCB-7485-44E7-BE2D-71C16C77358A}"/>
                                            </p:graphicEl>
                                          </p:spTgt>
                                        </p:tgtEl>
                                        <p:attrNameLst>
                                          <p:attrName>style.visibility</p:attrName>
                                        </p:attrNameLst>
                                      </p:cBhvr>
                                      <p:to>
                                        <p:strVal val="visible"/>
                                      </p:to>
                                    </p:set>
                                    <p:animEffect transition="in" filter="fade">
                                      <p:cBhvr>
                                        <p:cTn id="29" dur="1000"/>
                                        <p:tgtEl>
                                          <p:spTgt spid="6">
                                            <p:graphicEl>
                                              <a:dgm id="{19AEECCB-7485-44E7-BE2D-71C16C77358A}"/>
                                            </p:graphicEl>
                                          </p:spTgt>
                                        </p:tgtEl>
                                      </p:cBhvr>
                                    </p:animEffect>
                                    <p:anim calcmode="lin" valueType="num">
                                      <p:cBhvr>
                                        <p:cTn id="30" dur="1000" fill="hold"/>
                                        <p:tgtEl>
                                          <p:spTgt spid="6">
                                            <p:graphicEl>
                                              <a:dgm id="{19AEECCB-7485-44E7-BE2D-71C16C77358A}"/>
                                            </p:graphicEl>
                                          </p:spTgt>
                                        </p:tgtEl>
                                        <p:attrNameLst>
                                          <p:attrName>ppt_x</p:attrName>
                                        </p:attrNameLst>
                                      </p:cBhvr>
                                      <p:tavLst>
                                        <p:tav tm="0">
                                          <p:val>
                                            <p:strVal val="#ppt_x"/>
                                          </p:val>
                                        </p:tav>
                                        <p:tav tm="100000">
                                          <p:val>
                                            <p:strVal val="#ppt_x"/>
                                          </p:val>
                                        </p:tav>
                                      </p:tavLst>
                                    </p:anim>
                                    <p:anim calcmode="lin" valueType="num">
                                      <p:cBhvr>
                                        <p:cTn id="31" dur="1000" fill="hold"/>
                                        <p:tgtEl>
                                          <p:spTgt spid="6">
                                            <p:graphicEl>
                                              <a:dgm id="{19AEECCB-7485-44E7-BE2D-71C16C77358A}"/>
                                            </p:graphic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2000"/>
                                  </p:stCondLst>
                                  <p:childTnLst>
                                    <p:set>
                                      <p:cBhvr>
                                        <p:cTn id="33" dur="1" fill="hold">
                                          <p:stCondLst>
                                            <p:cond delay="0"/>
                                          </p:stCondLst>
                                        </p:cTn>
                                        <p:tgtEl>
                                          <p:spTgt spid="6">
                                            <p:graphicEl>
                                              <a:dgm id="{BD900B4F-046F-474C-94ED-6CDAA6354009}"/>
                                            </p:graphicEl>
                                          </p:spTgt>
                                        </p:tgtEl>
                                        <p:attrNameLst>
                                          <p:attrName>style.visibility</p:attrName>
                                        </p:attrNameLst>
                                      </p:cBhvr>
                                      <p:to>
                                        <p:strVal val="visible"/>
                                      </p:to>
                                    </p:set>
                                    <p:animEffect transition="in" filter="fade">
                                      <p:cBhvr>
                                        <p:cTn id="34" dur="1000"/>
                                        <p:tgtEl>
                                          <p:spTgt spid="6">
                                            <p:graphicEl>
                                              <a:dgm id="{BD900B4F-046F-474C-94ED-6CDAA6354009}"/>
                                            </p:graphicEl>
                                          </p:spTgt>
                                        </p:tgtEl>
                                      </p:cBhvr>
                                    </p:animEffect>
                                    <p:anim calcmode="lin" valueType="num">
                                      <p:cBhvr>
                                        <p:cTn id="35" dur="1000" fill="hold"/>
                                        <p:tgtEl>
                                          <p:spTgt spid="6">
                                            <p:graphicEl>
                                              <a:dgm id="{BD900B4F-046F-474C-94ED-6CDAA6354009}"/>
                                            </p:graphicEl>
                                          </p:spTgt>
                                        </p:tgtEl>
                                        <p:attrNameLst>
                                          <p:attrName>ppt_x</p:attrName>
                                        </p:attrNameLst>
                                      </p:cBhvr>
                                      <p:tavLst>
                                        <p:tav tm="0">
                                          <p:val>
                                            <p:strVal val="#ppt_x"/>
                                          </p:val>
                                        </p:tav>
                                        <p:tav tm="100000">
                                          <p:val>
                                            <p:strVal val="#ppt_x"/>
                                          </p:val>
                                        </p:tav>
                                      </p:tavLst>
                                    </p:anim>
                                    <p:anim calcmode="lin" valueType="num">
                                      <p:cBhvr>
                                        <p:cTn id="36" dur="1000" fill="hold"/>
                                        <p:tgtEl>
                                          <p:spTgt spid="6">
                                            <p:graphicEl>
                                              <a:dgm id="{BD900B4F-046F-474C-94ED-6CDAA6354009}"/>
                                            </p:graphic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3250"/>
                                  </p:stCondLst>
                                  <p:childTnLst>
                                    <p:set>
                                      <p:cBhvr>
                                        <p:cTn id="40" dur="1" fill="hold">
                                          <p:stCondLst>
                                            <p:cond delay="0"/>
                                          </p:stCondLst>
                                        </p:cTn>
                                        <p:tgtEl>
                                          <p:spTgt spid="6">
                                            <p:graphicEl>
                                              <a:dgm id="{38E7FA18-967A-4323-8C8A-C76A8B22A814}"/>
                                            </p:graphicEl>
                                          </p:spTgt>
                                        </p:tgtEl>
                                        <p:attrNameLst>
                                          <p:attrName>style.visibility</p:attrName>
                                        </p:attrNameLst>
                                      </p:cBhvr>
                                      <p:to>
                                        <p:strVal val="visible"/>
                                      </p:to>
                                    </p:set>
                                    <p:animEffect transition="in" filter="fade">
                                      <p:cBhvr>
                                        <p:cTn id="41" dur="1000"/>
                                        <p:tgtEl>
                                          <p:spTgt spid="6">
                                            <p:graphicEl>
                                              <a:dgm id="{38E7FA18-967A-4323-8C8A-C76A8B22A814}"/>
                                            </p:graphicEl>
                                          </p:spTgt>
                                        </p:tgtEl>
                                      </p:cBhvr>
                                    </p:animEffect>
                                    <p:anim calcmode="lin" valueType="num">
                                      <p:cBhvr>
                                        <p:cTn id="42" dur="1000" fill="hold"/>
                                        <p:tgtEl>
                                          <p:spTgt spid="6">
                                            <p:graphicEl>
                                              <a:dgm id="{38E7FA18-967A-4323-8C8A-C76A8B22A814}"/>
                                            </p:graphicEl>
                                          </p:spTgt>
                                        </p:tgtEl>
                                        <p:attrNameLst>
                                          <p:attrName>ppt_x</p:attrName>
                                        </p:attrNameLst>
                                      </p:cBhvr>
                                      <p:tavLst>
                                        <p:tav tm="0">
                                          <p:val>
                                            <p:strVal val="#ppt_x"/>
                                          </p:val>
                                        </p:tav>
                                        <p:tav tm="100000">
                                          <p:val>
                                            <p:strVal val="#ppt_x"/>
                                          </p:val>
                                        </p:tav>
                                      </p:tavLst>
                                    </p:anim>
                                    <p:anim calcmode="lin" valueType="num">
                                      <p:cBhvr>
                                        <p:cTn id="43" dur="1000" fill="hold"/>
                                        <p:tgtEl>
                                          <p:spTgt spid="6">
                                            <p:graphicEl>
                                              <a:dgm id="{38E7FA18-967A-4323-8C8A-C76A8B22A814}"/>
                                            </p:graphic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3250"/>
                                  </p:stCondLst>
                                  <p:childTnLst>
                                    <p:set>
                                      <p:cBhvr>
                                        <p:cTn id="45" dur="1" fill="hold">
                                          <p:stCondLst>
                                            <p:cond delay="0"/>
                                          </p:stCondLst>
                                        </p:cTn>
                                        <p:tgtEl>
                                          <p:spTgt spid="6">
                                            <p:graphicEl>
                                              <a:dgm id="{BD0A4A39-A66A-4555-87D5-C68B4811A311}"/>
                                            </p:graphicEl>
                                          </p:spTgt>
                                        </p:tgtEl>
                                        <p:attrNameLst>
                                          <p:attrName>style.visibility</p:attrName>
                                        </p:attrNameLst>
                                      </p:cBhvr>
                                      <p:to>
                                        <p:strVal val="visible"/>
                                      </p:to>
                                    </p:set>
                                    <p:animEffect transition="in" filter="fade">
                                      <p:cBhvr>
                                        <p:cTn id="46" dur="1000"/>
                                        <p:tgtEl>
                                          <p:spTgt spid="6">
                                            <p:graphicEl>
                                              <a:dgm id="{BD0A4A39-A66A-4555-87D5-C68B4811A311}"/>
                                            </p:graphicEl>
                                          </p:spTgt>
                                        </p:tgtEl>
                                      </p:cBhvr>
                                    </p:animEffect>
                                    <p:anim calcmode="lin" valueType="num">
                                      <p:cBhvr>
                                        <p:cTn id="47" dur="1000" fill="hold"/>
                                        <p:tgtEl>
                                          <p:spTgt spid="6">
                                            <p:graphicEl>
                                              <a:dgm id="{BD0A4A39-A66A-4555-87D5-C68B4811A311}"/>
                                            </p:graphicEl>
                                          </p:spTgt>
                                        </p:tgtEl>
                                        <p:attrNameLst>
                                          <p:attrName>ppt_x</p:attrName>
                                        </p:attrNameLst>
                                      </p:cBhvr>
                                      <p:tavLst>
                                        <p:tav tm="0">
                                          <p:val>
                                            <p:strVal val="#ppt_x"/>
                                          </p:val>
                                        </p:tav>
                                        <p:tav tm="100000">
                                          <p:val>
                                            <p:strVal val="#ppt_x"/>
                                          </p:val>
                                        </p:tav>
                                      </p:tavLst>
                                    </p:anim>
                                    <p:anim calcmode="lin" valueType="num">
                                      <p:cBhvr>
                                        <p:cTn id="48" dur="1000" fill="hold"/>
                                        <p:tgtEl>
                                          <p:spTgt spid="6">
                                            <p:graphicEl>
                                              <a:dgm id="{BD0A4A39-A66A-4555-87D5-C68B4811A311}"/>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Shape 89"/>
          <p:cNvSpPr>
            <a:spLocks noGrp="1"/>
          </p:cNvSpPr>
          <p:nvPr>
            <p:ph type="title"/>
          </p:nvPr>
        </p:nvSpPr>
        <p:spPr>
          <a:prstGeom prst="rect">
            <a:avLst/>
          </a:prstGeom>
        </p:spPr>
        <p:txBody>
          <a:bodyPr>
            <a:normAutofit/>
          </a:bodyPr>
          <a:lstStyle/>
          <a:p>
            <a:pPr lvl="0">
              <a:defRPr sz="1800">
                <a:solidFill>
                  <a:srgbClr val="000000"/>
                </a:solidFill>
              </a:defRPr>
            </a:pPr>
            <a:r>
              <a:rPr sz="3000" dirty="0">
                <a:solidFill>
                  <a:srgbClr val="00659E"/>
                </a:solidFill>
              </a:rPr>
              <a:t>Obama </a:t>
            </a:r>
            <a:r>
              <a:rPr sz="3000" dirty="0" smtClean="0">
                <a:solidFill>
                  <a:srgbClr val="00659E"/>
                </a:solidFill>
              </a:rPr>
              <a:t>FY1</a:t>
            </a:r>
            <a:r>
              <a:rPr lang="en-US" sz="3000" dirty="0" smtClean="0">
                <a:solidFill>
                  <a:srgbClr val="00659E"/>
                </a:solidFill>
              </a:rPr>
              <a:t>6</a:t>
            </a:r>
            <a:r>
              <a:rPr sz="3000" dirty="0" smtClean="0">
                <a:solidFill>
                  <a:srgbClr val="00659E"/>
                </a:solidFill>
              </a:rPr>
              <a:t> </a:t>
            </a:r>
            <a:r>
              <a:rPr sz="3000" dirty="0">
                <a:solidFill>
                  <a:srgbClr val="00659E"/>
                </a:solidFill>
              </a:rPr>
              <a:t>Budget </a:t>
            </a:r>
            <a:r>
              <a:rPr sz="3000" dirty="0" smtClean="0">
                <a:solidFill>
                  <a:srgbClr val="00659E"/>
                </a:solidFill>
              </a:rPr>
              <a:t>Request</a:t>
            </a:r>
            <a:r>
              <a:rPr lang="en-US" sz="3000" dirty="0" smtClean="0">
                <a:solidFill>
                  <a:srgbClr val="00659E"/>
                </a:solidFill>
              </a:rPr>
              <a:t> (AY 2016-17)</a:t>
            </a:r>
            <a:endParaRPr sz="3000" dirty="0">
              <a:solidFill>
                <a:srgbClr val="00659E"/>
              </a:solidFill>
            </a:endParaRPr>
          </a:p>
        </p:txBody>
      </p:sp>
      <p:sp>
        <p:nvSpPr>
          <p:cNvPr id="90" name="Shape 90"/>
          <p:cNvSpPr>
            <a:spLocks noGrp="1"/>
          </p:cNvSpPr>
          <p:nvPr>
            <p:ph type="body" idx="1"/>
          </p:nvPr>
        </p:nvSpPr>
        <p:spPr>
          <a:xfrm>
            <a:off x="228600" y="1265237"/>
            <a:ext cx="8610600" cy="4830763"/>
          </a:xfrm>
          <a:prstGeom prst="rect">
            <a:avLst/>
          </a:prstGeom>
        </p:spPr>
        <p:txBody>
          <a:bodyPr/>
          <a:lstStyle/>
          <a:p>
            <a:pPr lvl="0">
              <a:spcBef>
                <a:spcPts val="1200"/>
              </a:spcBef>
              <a:defRPr sz="1800"/>
            </a:pPr>
            <a:r>
              <a:rPr sz="2800" dirty="0"/>
              <a:t>Grants</a:t>
            </a:r>
          </a:p>
          <a:p>
            <a:pPr lvl="1">
              <a:spcBef>
                <a:spcPts val="1500"/>
              </a:spcBef>
              <a:defRPr sz="1800"/>
            </a:pPr>
            <a:r>
              <a:rPr sz="2300" dirty="0"/>
              <a:t>Maximum Pell Grant of </a:t>
            </a:r>
            <a:r>
              <a:rPr sz="2300" dirty="0" smtClean="0"/>
              <a:t>$</a:t>
            </a:r>
            <a:r>
              <a:rPr lang="en-US" sz="2300" dirty="0" smtClean="0"/>
              <a:t>5,915</a:t>
            </a:r>
          </a:p>
          <a:p>
            <a:pPr lvl="1">
              <a:spcBef>
                <a:spcPts val="1500"/>
              </a:spcBef>
              <a:defRPr sz="1800"/>
            </a:pPr>
            <a:r>
              <a:rPr lang="en-US" sz="2300" dirty="0" smtClean="0"/>
              <a:t>Continue to index Pell to inflation beyond FY17</a:t>
            </a:r>
            <a:endParaRPr sz="2300" dirty="0"/>
          </a:p>
          <a:p>
            <a:pPr lvl="0">
              <a:spcBef>
                <a:spcPts val="1500"/>
              </a:spcBef>
              <a:defRPr sz="1800"/>
            </a:pPr>
            <a:r>
              <a:rPr sz="2800" dirty="0"/>
              <a:t>Campus-Based Aid</a:t>
            </a:r>
          </a:p>
          <a:p>
            <a:pPr lvl="1">
              <a:spcBef>
                <a:spcPts val="1500"/>
              </a:spcBef>
              <a:defRPr sz="1800"/>
            </a:pPr>
            <a:r>
              <a:rPr sz="2300" dirty="0"/>
              <a:t>Level fund FSEOG and FWS (FY </a:t>
            </a:r>
            <a:r>
              <a:rPr sz="2300" dirty="0" smtClean="0"/>
              <a:t>201</a:t>
            </a:r>
            <a:r>
              <a:rPr lang="en-US" sz="2300" dirty="0" smtClean="0"/>
              <a:t>5</a:t>
            </a:r>
            <a:r>
              <a:rPr sz="2300" dirty="0" smtClean="0"/>
              <a:t> </a:t>
            </a:r>
            <a:r>
              <a:rPr sz="2300" dirty="0"/>
              <a:t>levels)</a:t>
            </a:r>
          </a:p>
          <a:p>
            <a:pPr lvl="1">
              <a:spcBef>
                <a:spcPts val="1500"/>
              </a:spcBef>
              <a:defRPr sz="1800"/>
            </a:pPr>
            <a:r>
              <a:rPr sz="2300" dirty="0"/>
              <a:t>Revise allocation formula to direct dollars to schools that enroll and graduate high number of Pell Grant students</a:t>
            </a:r>
          </a:p>
          <a:p>
            <a:pPr lvl="1">
              <a:spcBef>
                <a:spcPts val="1500"/>
              </a:spcBef>
              <a:defRPr sz="1800"/>
            </a:pPr>
            <a:r>
              <a:rPr sz="2300" dirty="0"/>
              <a:t>Expand/Reform the Perkins Loan Program</a:t>
            </a:r>
          </a:p>
        </p:txBody>
      </p:sp>
    </p:spTree>
  </p:cSld>
  <p:clrMapOvr>
    <a:masterClrMapping/>
  </p:clrMapOvr>
  <p:transition xmlns:p14="http://schemas.microsoft.com/office/powerpoint/2010/mai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Shape 92"/>
          <p:cNvSpPr>
            <a:spLocks noGrp="1"/>
          </p:cNvSpPr>
          <p:nvPr>
            <p:ph type="title"/>
          </p:nvPr>
        </p:nvSpPr>
        <p:spPr>
          <a:prstGeom prst="rect">
            <a:avLst/>
          </a:prstGeom>
        </p:spPr>
        <p:txBody>
          <a:bodyPr/>
          <a:lstStyle/>
          <a:p>
            <a:pPr lvl="0">
              <a:defRPr sz="1800">
                <a:solidFill>
                  <a:srgbClr val="000000"/>
                </a:solidFill>
              </a:defRPr>
            </a:pPr>
            <a:r>
              <a:rPr sz="3200" dirty="0">
                <a:solidFill>
                  <a:srgbClr val="00659E"/>
                </a:solidFill>
              </a:rPr>
              <a:t>Obama </a:t>
            </a:r>
            <a:r>
              <a:rPr sz="3200" dirty="0" smtClean="0">
                <a:solidFill>
                  <a:srgbClr val="00659E"/>
                </a:solidFill>
              </a:rPr>
              <a:t>FY1</a:t>
            </a:r>
            <a:r>
              <a:rPr lang="en-US" sz="3200" dirty="0" smtClean="0">
                <a:solidFill>
                  <a:srgbClr val="00659E"/>
                </a:solidFill>
              </a:rPr>
              <a:t>6</a:t>
            </a:r>
            <a:r>
              <a:rPr sz="3200" dirty="0" smtClean="0">
                <a:solidFill>
                  <a:srgbClr val="00659E"/>
                </a:solidFill>
              </a:rPr>
              <a:t> </a:t>
            </a:r>
            <a:r>
              <a:rPr sz="3200" dirty="0">
                <a:solidFill>
                  <a:srgbClr val="00659E"/>
                </a:solidFill>
              </a:rPr>
              <a:t>Budget Request</a:t>
            </a:r>
          </a:p>
        </p:txBody>
      </p:sp>
      <p:sp>
        <p:nvSpPr>
          <p:cNvPr id="93" name="Shape 93"/>
          <p:cNvSpPr>
            <a:spLocks noGrp="1"/>
          </p:cNvSpPr>
          <p:nvPr>
            <p:ph type="body" idx="1"/>
          </p:nvPr>
        </p:nvSpPr>
        <p:spPr>
          <a:xfrm>
            <a:off x="228600" y="1265237"/>
            <a:ext cx="8610600" cy="4830763"/>
          </a:xfrm>
          <a:prstGeom prst="rect">
            <a:avLst/>
          </a:prstGeom>
        </p:spPr>
        <p:txBody>
          <a:bodyPr/>
          <a:lstStyle/>
          <a:p>
            <a:pPr lvl="0">
              <a:defRPr sz="1800"/>
            </a:pPr>
            <a:r>
              <a:rPr sz="2800" dirty="0"/>
              <a:t>Tax Provisions</a:t>
            </a:r>
          </a:p>
          <a:p>
            <a:pPr lvl="1">
              <a:defRPr sz="1800"/>
            </a:pPr>
            <a:r>
              <a:rPr lang="en-US" sz="2800" dirty="0" smtClean="0"/>
              <a:t>Consolidate and p</a:t>
            </a:r>
            <a:r>
              <a:rPr sz="2800" dirty="0" smtClean="0"/>
              <a:t>ermanently </a:t>
            </a:r>
            <a:r>
              <a:rPr sz="2800" dirty="0"/>
              <a:t>extend American Opportunity Tax Credit (AOTC</a:t>
            </a:r>
            <a:r>
              <a:rPr sz="2800" dirty="0" smtClean="0"/>
              <a:t>)</a:t>
            </a:r>
            <a:endParaRPr lang="en-US" sz="2800" dirty="0" smtClean="0"/>
          </a:p>
          <a:p>
            <a:pPr lvl="1">
              <a:defRPr sz="1800"/>
            </a:pPr>
            <a:r>
              <a:rPr lang="en-US" sz="2800" dirty="0" smtClean="0"/>
              <a:t>Increase refundable portion to $1,500</a:t>
            </a:r>
            <a:endParaRPr sz="2800" dirty="0"/>
          </a:p>
          <a:p>
            <a:pPr lvl="1">
              <a:defRPr sz="1800"/>
            </a:pPr>
            <a:r>
              <a:rPr sz="2800" dirty="0"/>
              <a:t>Simplify tax credits for most Pell recipients by clarifying and simplifying the AOTC rules</a:t>
            </a:r>
          </a:p>
          <a:p>
            <a:pPr lvl="1">
              <a:defRPr sz="1800"/>
            </a:pPr>
            <a:r>
              <a:rPr sz="2800" dirty="0"/>
              <a:t>Provide tax relief for student loan borrowers by exempting amounts of debt forgiven under income-dependent plans</a:t>
            </a:r>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p:cNvSpPr>
          <p:nvPr>
            <p:ph type="title"/>
          </p:nvPr>
        </p:nvSpPr>
        <p:spPr>
          <a:prstGeom prst="rect">
            <a:avLst/>
          </a:prstGeom>
        </p:spPr>
        <p:txBody>
          <a:bodyPr/>
          <a:lstStyle/>
          <a:p>
            <a:pPr lvl="0">
              <a:defRPr sz="1800">
                <a:solidFill>
                  <a:srgbClr val="000000"/>
                </a:solidFill>
              </a:defRPr>
            </a:pPr>
            <a:r>
              <a:rPr sz="3200" dirty="0">
                <a:solidFill>
                  <a:srgbClr val="00659E"/>
                </a:solidFill>
              </a:rPr>
              <a:t>Obama </a:t>
            </a:r>
            <a:r>
              <a:rPr sz="3200" dirty="0" smtClean="0">
                <a:solidFill>
                  <a:srgbClr val="00659E"/>
                </a:solidFill>
              </a:rPr>
              <a:t>FY1</a:t>
            </a:r>
            <a:r>
              <a:rPr lang="en-US" sz="3200" dirty="0" smtClean="0">
                <a:solidFill>
                  <a:srgbClr val="00659E"/>
                </a:solidFill>
              </a:rPr>
              <a:t>6</a:t>
            </a:r>
            <a:r>
              <a:rPr sz="3200" dirty="0" smtClean="0">
                <a:solidFill>
                  <a:srgbClr val="00659E"/>
                </a:solidFill>
              </a:rPr>
              <a:t> </a:t>
            </a:r>
            <a:r>
              <a:rPr sz="3200" dirty="0">
                <a:solidFill>
                  <a:srgbClr val="00659E"/>
                </a:solidFill>
              </a:rPr>
              <a:t>Budget Request</a:t>
            </a:r>
          </a:p>
        </p:txBody>
      </p:sp>
      <p:sp>
        <p:nvSpPr>
          <p:cNvPr id="96" name="Shape 96"/>
          <p:cNvSpPr>
            <a:spLocks noGrp="1"/>
          </p:cNvSpPr>
          <p:nvPr>
            <p:ph type="body" idx="1"/>
          </p:nvPr>
        </p:nvSpPr>
        <p:spPr>
          <a:xfrm>
            <a:off x="228600" y="1265237"/>
            <a:ext cx="8610600" cy="4830763"/>
          </a:xfrm>
          <a:prstGeom prst="rect">
            <a:avLst/>
          </a:prstGeom>
        </p:spPr>
        <p:txBody>
          <a:bodyPr/>
          <a:lstStyle/>
          <a:p>
            <a:pPr lvl="0">
              <a:defRPr sz="1800"/>
            </a:pPr>
            <a:r>
              <a:rPr sz="2800" dirty="0" smtClean="0"/>
              <a:t>Loans</a:t>
            </a:r>
          </a:p>
          <a:p>
            <a:pPr lvl="1">
              <a:defRPr sz="1800"/>
            </a:pPr>
            <a:r>
              <a:rPr sz="2300" dirty="0"/>
              <a:t>Expand Paye As You Earn eligibility to all </a:t>
            </a:r>
            <a:r>
              <a:rPr sz="2300" dirty="0" smtClean="0"/>
              <a:t>borrowers</a:t>
            </a:r>
            <a:endParaRPr lang="en-US" sz="2300" dirty="0" smtClean="0"/>
          </a:p>
          <a:p>
            <a:pPr lvl="1">
              <a:defRPr sz="1800"/>
            </a:pPr>
            <a:r>
              <a:rPr lang="en-US" sz="2300" dirty="0" smtClean="0"/>
              <a:t>Pay for this expansion by making modifications to PSLF</a:t>
            </a:r>
            <a:endParaRPr sz="2300" dirty="0"/>
          </a:p>
          <a:p>
            <a:pPr lvl="0">
              <a:defRPr sz="1800"/>
            </a:pPr>
            <a:endParaRPr lang="en-US" sz="2800" dirty="0" smtClean="0"/>
          </a:p>
          <a:p>
            <a:pPr lvl="0">
              <a:defRPr sz="1800"/>
            </a:pPr>
            <a:r>
              <a:rPr sz="2800" dirty="0" smtClean="0"/>
              <a:t>Access </a:t>
            </a:r>
            <a:r>
              <a:rPr sz="2800" dirty="0"/>
              <a:t>and Affordability Proposals</a:t>
            </a:r>
          </a:p>
          <a:p>
            <a:pPr lvl="1">
              <a:defRPr sz="1800"/>
            </a:pPr>
            <a:r>
              <a:rPr lang="en-US" sz="2300" dirty="0" smtClean="0"/>
              <a:t>America’s College Promise ($60 billion/10 </a:t>
            </a:r>
            <a:r>
              <a:rPr lang="en-US" sz="2300" dirty="0" err="1" smtClean="0"/>
              <a:t>yrs</a:t>
            </a:r>
            <a:r>
              <a:rPr lang="en-US" sz="2300" dirty="0" smtClean="0"/>
              <a:t>)</a:t>
            </a:r>
            <a:endParaRPr sz="2300" dirty="0"/>
          </a:p>
          <a:p>
            <a:pPr lvl="1">
              <a:defRPr sz="1800"/>
            </a:pPr>
            <a:r>
              <a:rPr sz="2300" dirty="0"/>
              <a:t>College Opportunity Bonus </a:t>
            </a:r>
            <a:r>
              <a:rPr sz="2300" dirty="0" smtClean="0"/>
              <a:t>Program</a:t>
            </a:r>
            <a:r>
              <a:rPr lang="en-US" sz="2300" dirty="0" smtClean="0"/>
              <a:t> ($7 billion/10 years)</a:t>
            </a:r>
          </a:p>
          <a:p>
            <a:pPr lvl="2">
              <a:defRPr sz="1800"/>
            </a:pPr>
            <a:r>
              <a:rPr lang="en-US" sz="2000" dirty="0" smtClean="0"/>
              <a:t>Rewards </a:t>
            </a:r>
            <a:r>
              <a:rPr lang="en-US" sz="2000" dirty="0"/>
              <a:t>colleges that enroll and graduate low-income students and encourage all colleges to improve</a:t>
            </a:r>
            <a:endParaRPr sz="2000"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GOP FY16 </a:t>
            </a:r>
            <a:r>
              <a:rPr sz="3200" dirty="0" smtClean="0">
                <a:solidFill>
                  <a:srgbClr val="00659E"/>
                </a:solidFill>
              </a:rPr>
              <a:t>Budget Resolution</a:t>
            </a:r>
            <a:r>
              <a:rPr lang="en-US" sz="3200" dirty="0" smtClean="0">
                <a:solidFill>
                  <a:srgbClr val="00659E"/>
                </a:solidFill>
              </a:rPr>
              <a:t>s</a:t>
            </a:r>
            <a:endParaRPr sz="3200" dirty="0">
              <a:solidFill>
                <a:srgbClr val="00659E"/>
              </a:solidFill>
            </a:endParaRPr>
          </a:p>
        </p:txBody>
      </p:sp>
      <p:sp>
        <p:nvSpPr>
          <p:cNvPr id="102" name="Shape 102"/>
          <p:cNvSpPr>
            <a:spLocks noGrp="1"/>
          </p:cNvSpPr>
          <p:nvPr>
            <p:ph type="body" idx="1"/>
          </p:nvPr>
        </p:nvSpPr>
        <p:spPr>
          <a:xfrm>
            <a:off x="228600" y="1265237"/>
            <a:ext cx="8610600" cy="4830763"/>
          </a:xfrm>
          <a:prstGeom prst="rect">
            <a:avLst/>
          </a:prstGeom>
        </p:spPr>
        <p:txBody>
          <a:bodyPr/>
          <a:lstStyle/>
          <a:p>
            <a:pPr marL="318407" lvl="0" indent="-318407" defTabSz="457200">
              <a:spcBef>
                <a:spcPts val="900"/>
              </a:spcBef>
              <a:tabLst>
                <a:tab pos="139700" algn="l"/>
                <a:tab pos="457200" algn="l"/>
              </a:tabLst>
              <a:defRPr sz="1800"/>
            </a:pPr>
            <a:r>
              <a:rPr lang="en-US" sz="2600" dirty="0" smtClean="0"/>
              <a:t>Political documents, light on specific numbers</a:t>
            </a:r>
          </a:p>
          <a:p>
            <a:pPr marL="318407" lvl="0" indent="-318407" defTabSz="457200">
              <a:spcBef>
                <a:spcPts val="900"/>
              </a:spcBef>
              <a:tabLst>
                <a:tab pos="139700" algn="l"/>
                <a:tab pos="457200" algn="l"/>
              </a:tabLst>
              <a:defRPr sz="1800"/>
            </a:pPr>
            <a:r>
              <a:rPr sz="2600" dirty="0" smtClean="0"/>
              <a:t>Freeze </a:t>
            </a:r>
            <a:r>
              <a:rPr sz="2600" dirty="0"/>
              <a:t>maximum Pell Grant for next 10 </a:t>
            </a:r>
            <a:r>
              <a:rPr sz="2600" dirty="0" smtClean="0"/>
              <a:t>years</a:t>
            </a:r>
            <a:endParaRPr lang="en-US" sz="2600" dirty="0" smtClean="0"/>
          </a:p>
          <a:p>
            <a:pPr marL="775607" lvl="1" indent="-318407" defTabSz="457200">
              <a:spcBef>
                <a:spcPts val="900"/>
              </a:spcBef>
              <a:tabLst>
                <a:tab pos="139700" algn="l"/>
                <a:tab pos="457200" algn="l"/>
              </a:tabLst>
              <a:defRPr sz="1800"/>
            </a:pPr>
            <a:r>
              <a:rPr lang="en-US" sz="2600" dirty="0" smtClean="0"/>
              <a:t>House seeks to address </a:t>
            </a:r>
            <a:r>
              <a:rPr lang="en-US" sz="2600" dirty="0"/>
              <a:t>the shortfall </a:t>
            </a:r>
            <a:r>
              <a:rPr lang="en-US" sz="2600" dirty="0" smtClean="0"/>
              <a:t>“</a:t>
            </a:r>
            <a:r>
              <a:rPr lang="en-US" sz="2600" dirty="0"/>
              <a:t>targeting </a:t>
            </a:r>
            <a:r>
              <a:rPr lang="en-US" sz="2600" dirty="0" smtClean="0"/>
              <a:t>it </a:t>
            </a:r>
            <a:r>
              <a:rPr lang="en-US" sz="2600" dirty="0"/>
              <a:t>to students who need the most </a:t>
            </a:r>
            <a:r>
              <a:rPr lang="en-US" sz="2600" dirty="0" smtClean="0"/>
              <a:t>assistance”</a:t>
            </a:r>
            <a:endParaRPr sz="2600" dirty="0"/>
          </a:p>
          <a:p>
            <a:pPr marL="318407" lvl="0" indent="-318407" defTabSz="457200">
              <a:spcBef>
                <a:spcPts val="900"/>
              </a:spcBef>
              <a:tabLst>
                <a:tab pos="139700" algn="l"/>
                <a:tab pos="457200" algn="l"/>
              </a:tabLst>
              <a:defRPr sz="1800"/>
            </a:pPr>
            <a:r>
              <a:rPr lang="en-US" sz="2600" dirty="0" smtClean="0"/>
              <a:t>Fair Value Accounting for student loans</a:t>
            </a:r>
          </a:p>
          <a:p>
            <a:pPr marL="775607" lvl="1" indent="-318407" defTabSz="457200">
              <a:spcBef>
                <a:spcPts val="900"/>
              </a:spcBef>
              <a:tabLst>
                <a:tab pos="139700" algn="l"/>
                <a:tab pos="457200" algn="l"/>
              </a:tabLst>
              <a:defRPr sz="1800"/>
            </a:pPr>
            <a:r>
              <a:rPr lang="en-US" sz="2600" dirty="0" smtClean="0"/>
              <a:t>$220+ billion cost increase over 10 years</a:t>
            </a:r>
          </a:p>
          <a:p>
            <a:pPr marL="318407" indent="-318407" defTabSz="457200">
              <a:spcBef>
                <a:spcPts val="900"/>
              </a:spcBef>
              <a:tabLst>
                <a:tab pos="139700" algn="l"/>
                <a:tab pos="457200" algn="l"/>
              </a:tabLst>
              <a:defRPr sz="1800"/>
            </a:pPr>
            <a:r>
              <a:rPr lang="en-US" sz="2600" dirty="0" smtClean="0"/>
              <a:t>Reconciliation instruction to find an additional $1 billion in savings over next 10 years</a:t>
            </a:r>
          </a:p>
          <a:p>
            <a:pPr marL="775607" lvl="1" indent="-318407" defTabSz="457200">
              <a:spcBef>
                <a:spcPts val="900"/>
              </a:spcBef>
              <a:tabLst>
                <a:tab pos="139700" algn="l"/>
                <a:tab pos="457200" algn="l"/>
              </a:tabLst>
              <a:defRPr sz="1800"/>
            </a:pPr>
            <a:r>
              <a:rPr lang="en-US" sz="2600" dirty="0" smtClean="0"/>
              <a:t>Threat to in-school interest subsidy?</a:t>
            </a:r>
            <a:endParaRPr sz="2600"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pPr lvl="0">
              <a:defRPr sz="1800">
                <a:solidFill>
                  <a:srgbClr val="000000"/>
                </a:solidFill>
              </a:defRPr>
            </a:pPr>
            <a:r>
              <a:rPr sz="3200">
                <a:solidFill>
                  <a:srgbClr val="00659E"/>
                </a:solidFill>
              </a:rPr>
              <a:t>Agenda</a:t>
            </a:r>
          </a:p>
        </p:txBody>
      </p:sp>
      <p:sp>
        <p:nvSpPr>
          <p:cNvPr id="58" name="Shape 58"/>
          <p:cNvSpPr>
            <a:spLocks noGrp="1"/>
          </p:cNvSpPr>
          <p:nvPr>
            <p:ph type="body" idx="1"/>
          </p:nvPr>
        </p:nvSpPr>
        <p:spPr>
          <a:xfrm>
            <a:off x="228600" y="1265237"/>
            <a:ext cx="8610600" cy="4830763"/>
          </a:xfrm>
          <a:prstGeom prst="rect">
            <a:avLst/>
          </a:prstGeom>
        </p:spPr>
        <p:txBody>
          <a:bodyPr>
            <a:noAutofit/>
          </a:bodyPr>
          <a:lstStyle/>
          <a:p>
            <a:pPr lvl="0">
              <a:spcBef>
                <a:spcPts val="1000"/>
              </a:spcBef>
              <a:defRPr sz="1800"/>
            </a:pPr>
            <a:r>
              <a:rPr sz="2600" dirty="0"/>
              <a:t>Washington Political Climate </a:t>
            </a:r>
            <a:endParaRPr lang="en-US" sz="2600" dirty="0" smtClean="0"/>
          </a:p>
          <a:p>
            <a:pPr lvl="0">
              <a:spcBef>
                <a:spcPts val="1000"/>
              </a:spcBef>
              <a:defRPr sz="1800"/>
            </a:pPr>
            <a:r>
              <a:rPr sz="2600" dirty="0" smtClean="0"/>
              <a:t>Federal </a:t>
            </a:r>
            <a:r>
              <a:rPr sz="2600" dirty="0"/>
              <a:t>Budget and Funding </a:t>
            </a:r>
            <a:r>
              <a:rPr sz="2600" dirty="0" smtClean="0"/>
              <a:t>Update</a:t>
            </a:r>
            <a:endParaRPr lang="en-US" sz="2600" dirty="0" smtClean="0"/>
          </a:p>
          <a:p>
            <a:pPr lvl="0">
              <a:spcBef>
                <a:spcPts val="1000"/>
              </a:spcBef>
              <a:defRPr sz="1800"/>
            </a:pPr>
            <a:r>
              <a:rPr sz="2600" dirty="0" smtClean="0"/>
              <a:t>Reauthorization</a:t>
            </a:r>
            <a:r>
              <a:rPr lang="en-US" sz="2600" dirty="0" smtClean="0"/>
              <a:t> Preview</a:t>
            </a:r>
          </a:p>
          <a:p>
            <a:pPr lvl="0">
              <a:spcBef>
                <a:spcPts val="1000"/>
              </a:spcBef>
              <a:defRPr sz="1800"/>
            </a:pPr>
            <a:r>
              <a:rPr lang="en-US" sz="2600" dirty="0" smtClean="0"/>
              <a:t>NASFAA Influence</a:t>
            </a:r>
          </a:p>
          <a:p>
            <a:pPr lvl="0">
              <a:spcBef>
                <a:spcPts val="1000"/>
              </a:spcBef>
              <a:defRPr sz="1800"/>
            </a:pPr>
            <a:r>
              <a:rPr lang="en-US" sz="2600" dirty="0" smtClean="0"/>
              <a:t>Other Policy Updates:</a:t>
            </a:r>
          </a:p>
          <a:p>
            <a:pPr lvl="1">
              <a:spcBef>
                <a:spcPts val="1000"/>
              </a:spcBef>
              <a:defRPr sz="1800"/>
            </a:pPr>
            <a:r>
              <a:rPr lang="en-US" sz="2600" dirty="0" smtClean="0"/>
              <a:t>Status of Perkins</a:t>
            </a:r>
          </a:p>
          <a:p>
            <a:pPr lvl="1">
              <a:spcBef>
                <a:spcPts val="1000"/>
              </a:spcBef>
              <a:defRPr sz="1800"/>
            </a:pPr>
            <a:r>
              <a:rPr lang="en-US" sz="2600" dirty="0" smtClean="0"/>
              <a:t>Update on Recent Negotiated Rulemaking</a:t>
            </a:r>
            <a:endParaRPr sz="2600" dirty="0"/>
          </a:p>
          <a:p>
            <a:pPr lvl="1">
              <a:spcBef>
                <a:spcPts val="1000"/>
              </a:spcBef>
              <a:defRPr sz="1800"/>
            </a:pPr>
            <a:r>
              <a:rPr lang="en-US" sz="2600" dirty="0" smtClean="0"/>
              <a:t>Student Aid Bill of Rights</a:t>
            </a:r>
          </a:p>
          <a:p>
            <a:pPr lvl="0">
              <a:spcBef>
                <a:spcPts val="1000"/>
              </a:spcBef>
              <a:defRPr sz="1800"/>
            </a:pPr>
            <a:r>
              <a:rPr lang="en-US" sz="2600" dirty="0" smtClean="0"/>
              <a:t>Get Involved!</a:t>
            </a:r>
            <a:endParaRPr sz="2600"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GOP FY16 </a:t>
            </a:r>
            <a:r>
              <a:rPr sz="3200" dirty="0" smtClean="0">
                <a:solidFill>
                  <a:srgbClr val="00659E"/>
                </a:solidFill>
              </a:rPr>
              <a:t>Budget Resolution</a:t>
            </a:r>
            <a:endParaRPr sz="3200" dirty="0">
              <a:solidFill>
                <a:srgbClr val="00659E"/>
              </a:solidFill>
            </a:endParaRPr>
          </a:p>
        </p:txBody>
      </p:sp>
      <p:sp>
        <p:nvSpPr>
          <p:cNvPr id="102" name="Shape 102"/>
          <p:cNvSpPr>
            <a:spLocks noGrp="1"/>
          </p:cNvSpPr>
          <p:nvPr>
            <p:ph type="body" idx="1"/>
          </p:nvPr>
        </p:nvSpPr>
        <p:spPr>
          <a:xfrm>
            <a:off x="228600" y="1265237"/>
            <a:ext cx="8610600" cy="4830763"/>
          </a:xfrm>
          <a:prstGeom prst="rect">
            <a:avLst/>
          </a:prstGeom>
        </p:spPr>
        <p:txBody>
          <a:bodyPr/>
          <a:lstStyle/>
          <a:p>
            <a:pPr marL="318407" lvl="0" indent="-318407" defTabSz="457200">
              <a:spcBef>
                <a:spcPts val="900"/>
              </a:spcBef>
              <a:tabLst>
                <a:tab pos="139700" algn="l"/>
                <a:tab pos="457200" algn="l"/>
              </a:tabLst>
              <a:defRPr sz="1800"/>
            </a:pPr>
            <a:r>
              <a:rPr lang="en-US" sz="2600" dirty="0"/>
              <a:t>For nondefense discretionary spending (NDD), </a:t>
            </a:r>
            <a:r>
              <a:rPr lang="en-US" sz="2600" dirty="0" smtClean="0"/>
              <a:t>maintains </a:t>
            </a:r>
            <a:r>
              <a:rPr lang="en-US" sz="2600" dirty="0"/>
              <a:t>the FY 2016 sequester </a:t>
            </a:r>
            <a:r>
              <a:rPr lang="en-US" sz="2600" dirty="0" smtClean="0"/>
              <a:t>cap</a:t>
            </a:r>
          </a:p>
          <a:p>
            <a:pPr marL="775607" lvl="1" indent="-318407" defTabSz="457200">
              <a:spcBef>
                <a:spcPts val="900"/>
              </a:spcBef>
              <a:tabLst>
                <a:tab pos="139700" algn="l"/>
                <a:tab pos="457200" algn="l"/>
              </a:tabLst>
              <a:defRPr sz="1800"/>
            </a:pPr>
            <a:r>
              <a:rPr lang="en-US" sz="2200" dirty="0" smtClean="0"/>
              <a:t>Hard to get any increases</a:t>
            </a:r>
          </a:p>
          <a:p>
            <a:pPr marL="318407" lvl="0" indent="-318407" defTabSz="457200">
              <a:spcBef>
                <a:spcPts val="900"/>
              </a:spcBef>
              <a:tabLst>
                <a:tab pos="139700" algn="l"/>
                <a:tab pos="457200" algn="l"/>
              </a:tabLst>
              <a:defRPr sz="1800"/>
            </a:pPr>
            <a:r>
              <a:rPr lang="en-US" sz="2600" dirty="0" smtClean="0"/>
              <a:t>Starting </a:t>
            </a:r>
            <a:r>
              <a:rPr lang="en-US" sz="2600" dirty="0"/>
              <a:t>in FY 2017, the budget cuts NDD spending each year below the sequester level </a:t>
            </a:r>
            <a:r>
              <a:rPr lang="en-US" sz="2600" dirty="0" smtClean="0"/>
              <a:t>caps.</a:t>
            </a:r>
          </a:p>
          <a:p>
            <a:pPr marL="775607" lvl="1" indent="-318407" defTabSz="457200">
              <a:spcBef>
                <a:spcPts val="900"/>
              </a:spcBef>
              <a:tabLst>
                <a:tab pos="139700" algn="l"/>
                <a:tab pos="457200" algn="l"/>
              </a:tabLst>
              <a:defRPr sz="1800"/>
            </a:pPr>
            <a:r>
              <a:rPr lang="en-US" sz="2200" dirty="0" smtClean="0"/>
              <a:t>In total, cuts </a:t>
            </a:r>
            <a:r>
              <a:rPr lang="en-US" sz="2200" dirty="0"/>
              <a:t>NDD by $759 billion over ten years, a 14 percent cut in the </a:t>
            </a:r>
            <a:r>
              <a:rPr lang="en-US" sz="2200" dirty="0" smtClean="0"/>
              <a:t>aggregate</a:t>
            </a:r>
          </a:p>
          <a:p>
            <a:pPr marL="318407" indent="-318407" defTabSz="457200">
              <a:spcBef>
                <a:spcPts val="900"/>
              </a:spcBef>
              <a:tabLst>
                <a:tab pos="139700" algn="l"/>
                <a:tab pos="457200" algn="l"/>
              </a:tabLst>
              <a:defRPr sz="1800"/>
            </a:pPr>
            <a:r>
              <a:rPr lang="en-US" sz="2600" dirty="0" smtClean="0"/>
              <a:t>Education programs have already had $80 billion cut from them since FY 2011</a:t>
            </a:r>
          </a:p>
          <a:p>
            <a:pPr marL="775607" lvl="1" indent="-318407" defTabSz="457200">
              <a:spcBef>
                <a:spcPts val="900"/>
              </a:spcBef>
              <a:tabLst>
                <a:tab pos="139700" algn="l"/>
                <a:tab pos="457200" algn="l"/>
              </a:tabLst>
              <a:defRPr sz="1800"/>
            </a:pPr>
            <a:r>
              <a:rPr lang="en-US" sz="2200" dirty="0" smtClean="0"/>
              <a:t>Even when saving have gone back to Pell, its robbing Peter to pay… Peter</a:t>
            </a:r>
          </a:p>
        </p:txBody>
      </p:sp>
    </p:spTree>
    <p:extLst>
      <p:ext uri="{BB962C8B-B14F-4D97-AF65-F5344CB8AC3E}">
        <p14:creationId xmlns:p14="http://schemas.microsoft.com/office/powerpoint/2010/main" val="2194597967"/>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House Proposes Cuts to Aid Programs</a:t>
            </a:r>
            <a:endParaRPr sz="3200" dirty="0">
              <a:solidFill>
                <a:srgbClr val="00659E"/>
              </a:solidFill>
            </a:endParaRPr>
          </a:p>
        </p:txBody>
      </p:sp>
      <p:sp>
        <p:nvSpPr>
          <p:cNvPr id="102" name="Shape 102"/>
          <p:cNvSpPr>
            <a:spLocks noGrp="1"/>
          </p:cNvSpPr>
          <p:nvPr>
            <p:ph type="body" idx="1"/>
          </p:nvPr>
        </p:nvSpPr>
        <p:spPr>
          <a:xfrm>
            <a:off x="228600" y="1265237"/>
            <a:ext cx="8610600" cy="4830763"/>
          </a:xfrm>
          <a:prstGeom prst="rect">
            <a:avLst/>
          </a:prstGeom>
        </p:spPr>
        <p:txBody>
          <a:bodyPr/>
          <a:lstStyle/>
          <a:p>
            <a:pPr marL="318407" lvl="0" indent="-318407" defTabSz="457200">
              <a:spcBef>
                <a:spcPts val="900"/>
              </a:spcBef>
              <a:tabLst>
                <a:tab pos="139700" algn="l"/>
                <a:tab pos="457200" algn="l"/>
              </a:tabLst>
              <a:defRPr sz="1800"/>
            </a:pPr>
            <a:r>
              <a:rPr lang="en-US" sz="2600" dirty="0" smtClean="0"/>
              <a:t>Eliminates mandatory funding for Pell</a:t>
            </a:r>
          </a:p>
          <a:p>
            <a:pPr marL="775607" lvl="1" indent="-318407" defTabSz="457200">
              <a:spcBef>
                <a:spcPts val="900"/>
              </a:spcBef>
              <a:tabLst>
                <a:tab pos="139700" algn="l"/>
                <a:tab pos="457200" algn="l"/>
              </a:tabLst>
              <a:defRPr sz="1800"/>
            </a:pPr>
            <a:r>
              <a:rPr lang="en-US" sz="2200" dirty="0" smtClean="0"/>
              <a:t>Cuts Pell by $89.3 billion</a:t>
            </a:r>
          </a:p>
          <a:p>
            <a:pPr marL="318407" lvl="0" indent="-318407" defTabSz="457200">
              <a:spcBef>
                <a:spcPts val="900"/>
              </a:spcBef>
              <a:tabLst>
                <a:tab pos="139700" algn="l"/>
                <a:tab pos="457200" algn="l"/>
              </a:tabLst>
              <a:defRPr sz="1800"/>
            </a:pPr>
            <a:r>
              <a:rPr lang="en-US" sz="2600" dirty="0" smtClean="0"/>
              <a:t>Eliminates in-school interest subsidy on loans</a:t>
            </a:r>
          </a:p>
          <a:p>
            <a:pPr marL="775607" lvl="1" indent="-318407" defTabSz="457200">
              <a:spcBef>
                <a:spcPts val="900"/>
              </a:spcBef>
              <a:tabLst>
                <a:tab pos="139700" algn="l"/>
                <a:tab pos="457200" algn="l"/>
              </a:tabLst>
              <a:defRPr sz="1800"/>
            </a:pPr>
            <a:r>
              <a:rPr lang="en-US" sz="2200" dirty="0" smtClean="0"/>
              <a:t>Cuts $34.8 billion by shifting costs to students</a:t>
            </a:r>
          </a:p>
          <a:p>
            <a:pPr marL="318407" indent="-318407" defTabSz="457200">
              <a:spcBef>
                <a:spcPts val="900"/>
              </a:spcBef>
              <a:tabLst>
                <a:tab pos="139700" algn="l"/>
                <a:tab pos="457200" algn="l"/>
              </a:tabLst>
              <a:defRPr sz="1800"/>
            </a:pPr>
            <a:r>
              <a:rPr lang="en-US" sz="2600" dirty="0" smtClean="0"/>
              <a:t>Eliminates public service loan forgiveness</a:t>
            </a:r>
          </a:p>
          <a:p>
            <a:pPr marL="775607" lvl="1" indent="-318407" defTabSz="457200">
              <a:spcBef>
                <a:spcPts val="900"/>
              </a:spcBef>
              <a:tabLst>
                <a:tab pos="139700" algn="l"/>
                <a:tab pos="457200" algn="l"/>
              </a:tabLst>
              <a:defRPr sz="1800"/>
            </a:pPr>
            <a:r>
              <a:rPr lang="en-US" sz="2200" dirty="0" smtClean="0"/>
              <a:t>Cuts $10.5 billion, again shifting costs to students</a:t>
            </a:r>
          </a:p>
          <a:p>
            <a:pPr marL="318407" indent="-318407" defTabSz="457200">
              <a:spcBef>
                <a:spcPts val="900"/>
              </a:spcBef>
              <a:tabLst>
                <a:tab pos="139700" algn="l"/>
                <a:tab pos="457200" algn="l"/>
              </a:tabLst>
              <a:defRPr sz="1800"/>
            </a:pPr>
            <a:r>
              <a:rPr lang="en-US" sz="2600" dirty="0" smtClean="0"/>
              <a:t>Eliminates the PAYE expansion</a:t>
            </a:r>
          </a:p>
          <a:p>
            <a:pPr marL="775607" lvl="1" indent="-318407" defTabSz="457200">
              <a:spcBef>
                <a:spcPts val="900"/>
              </a:spcBef>
              <a:tabLst>
                <a:tab pos="139700" algn="l"/>
                <a:tab pos="457200" algn="l"/>
              </a:tabLst>
              <a:defRPr sz="1800"/>
            </a:pPr>
            <a:r>
              <a:rPr lang="en-US" sz="2200" dirty="0" smtClean="0"/>
              <a:t>Cuts $16.3 billion</a:t>
            </a:r>
          </a:p>
          <a:p>
            <a:pPr marL="318407" indent="-318407" defTabSz="457200">
              <a:spcBef>
                <a:spcPts val="900"/>
              </a:spcBef>
              <a:tabLst>
                <a:tab pos="139700" algn="l"/>
                <a:tab pos="457200" algn="l"/>
              </a:tabLst>
              <a:defRPr sz="1800"/>
            </a:pPr>
            <a:r>
              <a:rPr lang="en-US" sz="2600" dirty="0" smtClean="0"/>
              <a:t>All told, </a:t>
            </a:r>
            <a:r>
              <a:rPr lang="en-US" sz="2600" dirty="0" smtClean="0">
                <a:solidFill>
                  <a:srgbClr val="FF0000"/>
                </a:solidFill>
              </a:rPr>
              <a:t>$150 billion </a:t>
            </a:r>
            <a:r>
              <a:rPr lang="en-US" sz="2600" dirty="0" smtClean="0"/>
              <a:t>would be cut from student aid over 10 </a:t>
            </a:r>
            <a:r>
              <a:rPr lang="en-US" sz="2500" dirty="0" smtClean="0"/>
              <a:t>years</a:t>
            </a:r>
          </a:p>
        </p:txBody>
      </p:sp>
    </p:spTree>
    <p:extLst>
      <p:ext uri="{BB962C8B-B14F-4D97-AF65-F5344CB8AC3E}">
        <p14:creationId xmlns:p14="http://schemas.microsoft.com/office/powerpoint/2010/main" val="698283072"/>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Senate Proposes Cuts to Aid Programs</a:t>
            </a:r>
            <a:endParaRPr sz="3200" dirty="0">
              <a:solidFill>
                <a:srgbClr val="00659E"/>
              </a:solidFill>
            </a:endParaRPr>
          </a:p>
        </p:txBody>
      </p:sp>
      <p:sp>
        <p:nvSpPr>
          <p:cNvPr id="102" name="Shape 102"/>
          <p:cNvSpPr>
            <a:spLocks noGrp="1"/>
          </p:cNvSpPr>
          <p:nvPr>
            <p:ph type="body" idx="1"/>
          </p:nvPr>
        </p:nvSpPr>
        <p:spPr>
          <a:xfrm>
            <a:off x="228600" y="1265237"/>
            <a:ext cx="8610600" cy="4830763"/>
          </a:xfrm>
          <a:prstGeom prst="rect">
            <a:avLst/>
          </a:prstGeom>
        </p:spPr>
        <p:txBody>
          <a:bodyPr/>
          <a:lstStyle/>
          <a:p>
            <a:pPr marL="318407" lvl="0" indent="-318407" defTabSz="457200">
              <a:spcBef>
                <a:spcPts val="900"/>
              </a:spcBef>
              <a:tabLst>
                <a:tab pos="139700" algn="l"/>
                <a:tab pos="457200" algn="l"/>
              </a:tabLst>
              <a:defRPr sz="1800"/>
            </a:pPr>
            <a:r>
              <a:rPr lang="en-US" sz="2600" dirty="0" smtClean="0"/>
              <a:t>Eliminates mandatory funding for Pell</a:t>
            </a:r>
          </a:p>
          <a:p>
            <a:pPr marL="775607" lvl="1" indent="-318407" defTabSz="457200">
              <a:spcBef>
                <a:spcPts val="900"/>
              </a:spcBef>
              <a:tabLst>
                <a:tab pos="139700" algn="l"/>
                <a:tab pos="457200" algn="l"/>
              </a:tabLst>
              <a:defRPr sz="1800"/>
            </a:pPr>
            <a:r>
              <a:rPr lang="en-US" sz="2200" dirty="0" smtClean="0"/>
              <a:t>Cuts Pell by $89.3 billion</a:t>
            </a:r>
          </a:p>
          <a:p>
            <a:pPr marL="318407" lvl="0" indent="-318407" defTabSz="457200">
              <a:spcBef>
                <a:spcPts val="900"/>
              </a:spcBef>
              <a:tabLst>
                <a:tab pos="139700" algn="l"/>
                <a:tab pos="457200" algn="l"/>
              </a:tabLst>
              <a:defRPr sz="1800"/>
            </a:pPr>
            <a:r>
              <a:rPr lang="en-US" sz="2600" dirty="0" smtClean="0"/>
              <a:t>Eliminates in-school interest subsidy on loans</a:t>
            </a:r>
          </a:p>
          <a:p>
            <a:pPr marL="775607" lvl="1" indent="-318407" defTabSz="457200">
              <a:spcBef>
                <a:spcPts val="900"/>
              </a:spcBef>
              <a:tabLst>
                <a:tab pos="139700" algn="l"/>
                <a:tab pos="457200" algn="l"/>
              </a:tabLst>
              <a:defRPr sz="1800"/>
            </a:pPr>
            <a:r>
              <a:rPr lang="en-US" sz="2200" dirty="0" smtClean="0"/>
              <a:t>Cuts $34.8 billion by shifting costs to students</a:t>
            </a:r>
          </a:p>
          <a:p>
            <a:pPr marL="318407" indent="-318407" defTabSz="457200">
              <a:spcBef>
                <a:spcPts val="900"/>
              </a:spcBef>
              <a:tabLst>
                <a:tab pos="139700" algn="l"/>
                <a:tab pos="457200" algn="l"/>
              </a:tabLst>
              <a:defRPr sz="1800"/>
            </a:pPr>
            <a:r>
              <a:rPr lang="en-US" sz="2600" dirty="0" smtClean="0"/>
              <a:t>All told, </a:t>
            </a:r>
            <a:r>
              <a:rPr lang="en-US" sz="2600" dirty="0" smtClean="0">
                <a:solidFill>
                  <a:srgbClr val="FF0000"/>
                </a:solidFill>
              </a:rPr>
              <a:t>$124 billion </a:t>
            </a:r>
            <a:r>
              <a:rPr lang="en-US" sz="2600" dirty="0" smtClean="0"/>
              <a:t>would be cut from student aid over 10 </a:t>
            </a:r>
            <a:r>
              <a:rPr lang="en-US" sz="2500" dirty="0" smtClean="0"/>
              <a:t>years</a:t>
            </a:r>
          </a:p>
        </p:txBody>
      </p:sp>
    </p:spTree>
    <p:extLst>
      <p:ext uri="{BB962C8B-B14F-4D97-AF65-F5344CB8AC3E}">
        <p14:creationId xmlns:p14="http://schemas.microsoft.com/office/powerpoint/2010/main" val="414396154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Public Opposes Education Cuts</a:t>
            </a:r>
            <a:endParaRPr lang="en-US" dirty="0"/>
          </a:p>
        </p:txBody>
      </p:sp>
      <p:pic>
        <p:nvPicPr>
          <p:cNvPr id="4" name="Picture 3"/>
          <p:cNvPicPr>
            <a:picLocks noChangeAspect="1"/>
          </p:cNvPicPr>
          <p:nvPr/>
        </p:nvPicPr>
        <p:blipFill>
          <a:blip r:embed="rId2"/>
          <a:stretch>
            <a:fillRect/>
          </a:stretch>
        </p:blipFill>
        <p:spPr>
          <a:xfrm>
            <a:off x="609600" y="1676400"/>
            <a:ext cx="7874000" cy="3721100"/>
          </a:xfrm>
          <a:prstGeom prst="rect">
            <a:avLst/>
          </a:prstGeom>
        </p:spPr>
      </p:pic>
      <p:sp>
        <p:nvSpPr>
          <p:cNvPr id="5" name="Text Placeholder 2"/>
          <p:cNvSpPr>
            <a:spLocks noGrp="1"/>
          </p:cNvSpPr>
          <p:nvPr>
            <p:ph type="body" idx="1"/>
          </p:nvPr>
        </p:nvSpPr>
        <p:spPr>
          <a:xfrm>
            <a:off x="228600" y="5486400"/>
            <a:ext cx="8610600" cy="457200"/>
          </a:xfrm>
        </p:spPr>
        <p:txBody>
          <a:bodyPr>
            <a:normAutofit/>
          </a:bodyPr>
          <a:lstStyle/>
          <a:p>
            <a:pPr marL="0" indent="0">
              <a:buNone/>
            </a:pPr>
            <a:r>
              <a:rPr lang="en-US" sz="1400" dirty="0"/>
              <a:t>Source: Pew Research Center for the People &amp; the Press, October, 2012</a:t>
            </a:r>
          </a:p>
        </p:txBody>
      </p:sp>
      <p:sp>
        <p:nvSpPr>
          <p:cNvPr id="6" name="Rectangle 5"/>
          <p:cNvSpPr/>
          <p:nvPr/>
        </p:nvSpPr>
        <p:spPr>
          <a:xfrm>
            <a:off x="381000" y="1143000"/>
            <a:ext cx="7543800" cy="646331"/>
          </a:xfrm>
          <a:prstGeom prst="rect">
            <a:avLst/>
          </a:prstGeom>
        </p:spPr>
        <p:txBody>
          <a:bodyPr wrap="square">
            <a:spAutoFit/>
          </a:bodyPr>
          <a:lstStyle/>
          <a:p>
            <a:r>
              <a:rPr lang="en-US" dirty="0"/>
              <a:t>Would you approve or disapprove of reducing federal funding for education as a way to reduce the size of the national debt?</a:t>
            </a:r>
          </a:p>
        </p:txBody>
      </p:sp>
    </p:spTree>
    <p:extLst>
      <p:ext uri="{BB962C8B-B14F-4D97-AF65-F5344CB8AC3E}">
        <p14:creationId xmlns:p14="http://schemas.microsoft.com/office/powerpoint/2010/main" val="2439813296"/>
      </p:ext>
    </p:extLst>
  </p:cSld>
  <p:clrMapOvr>
    <a:masterClrMapping/>
  </p:clrMapOvr>
  <p:transition xmlns:p14="http://schemas.microsoft.com/office/powerpoint/2010/mai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Senate Student Aid-Related Amendments</a:t>
            </a:r>
            <a:endParaRPr sz="3200" dirty="0">
              <a:solidFill>
                <a:srgbClr val="00659E"/>
              </a:solidFill>
            </a:endParaRPr>
          </a:p>
        </p:txBody>
      </p:sp>
      <p:sp>
        <p:nvSpPr>
          <p:cNvPr id="102" name="Shape 102"/>
          <p:cNvSpPr>
            <a:spLocks noGrp="1"/>
          </p:cNvSpPr>
          <p:nvPr>
            <p:ph type="body" idx="1"/>
          </p:nvPr>
        </p:nvSpPr>
        <p:spPr>
          <a:xfrm>
            <a:off x="228600" y="1265237"/>
            <a:ext cx="8610600" cy="4830763"/>
          </a:xfrm>
          <a:prstGeom prst="rect">
            <a:avLst/>
          </a:prstGeom>
        </p:spPr>
        <p:txBody>
          <a:bodyPr>
            <a:normAutofit fontScale="92500" lnSpcReduction="10000"/>
          </a:bodyPr>
          <a:lstStyle/>
          <a:p>
            <a:pPr marL="318407" lvl="0" indent="-318407" defTabSz="457200">
              <a:spcBef>
                <a:spcPts val="900"/>
              </a:spcBef>
              <a:tabLst>
                <a:tab pos="139700" algn="l"/>
                <a:tab pos="457200" algn="l"/>
              </a:tabLst>
              <a:defRPr sz="1800"/>
            </a:pPr>
            <a:r>
              <a:rPr lang="en-US" sz="2500" dirty="0" smtClean="0"/>
              <a:t>Amendment to restore Year-Round Pell: </a:t>
            </a:r>
            <a:r>
              <a:rPr lang="en-US" sz="2500" i="1" dirty="0" smtClean="0"/>
              <a:t>Sens. Susan Collins (R-ME) and Maize </a:t>
            </a:r>
            <a:r>
              <a:rPr lang="en-US" sz="2500" i="1" dirty="0" err="1" smtClean="0"/>
              <a:t>Hirono</a:t>
            </a:r>
            <a:r>
              <a:rPr lang="en-US" sz="2500" i="1" dirty="0" smtClean="0"/>
              <a:t> (D-HI) </a:t>
            </a:r>
          </a:p>
          <a:p>
            <a:pPr marL="0" lvl="0" indent="0" defTabSz="457200">
              <a:spcBef>
                <a:spcPts val="900"/>
              </a:spcBef>
              <a:buNone/>
              <a:tabLst>
                <a:tab pos="139700" algn="l"/>
                <a:tab pos="457200" algn="l"/>
              </a:tabLst>
              <a:defRPr sz="1800"/>
            </a:pPr>
            <a:endParaRPr lang="en-US" sz="2500" dirty="0" smtClean="0"/>
          </a:p>
          <a:p>
            <a:pPr marL="318407" lvl="0" indent="-318407" defTabSz="457200">
              <a:spcBef>
                <a:spcPts val="900"/>
              </a:spcBef>
              <a:tabLst>
                <a:tab pos="139700" algn="l"/>
                <a:tab pos="457200" algn="l"/>
              </a:tabLst>
              <a:defRPr sz="1800"/>
            </a:pPr>
            <a:r>
              <a:rPr lang="en-US" sz="2500" dirty="0" smtClean="0"/>
              <a:t>Amendment to simplify and streamline the repayment plans: </a:t>
            </a:r>
            <a:r>
              <a:rPr lang="en-US" sz="2500" i="1" dirty="0" smtClean="0"/>
              <a:t>Sen. Richard Burr (R-NC)</a:t>
            </a:r>
          </a:p>
          <a:p>
            <a:pPr marL="0" lvl="0" indent="0" defTabSz="457200">
              <a:spcBef>
                <a:spcPts val="900"/>
              </a:spcBef>
              <a:buNone/>
              <a:tabLst>
                <a:tab pos="139700" algn="l"/>
                <a:tab pos="457200" algn="l"/>
              </a:tabLst>
              <a:defRPr sz="1800"/>
            </a:pPr>
            <a:endParaRPr lang="en-US" sz="2500" dirty="0" smtClean="0"/>
          </a:p>
          <a:p>
            <a:pPr marL="318407" lvl="0" indent="-318407" defTabSz="457200">
              <a:spcBef>
                <a:spcPts val="900"/>
              </a:spcBef>
              <a:tabLst>
                <a:tab pos="139700" algn="l"/>
                <a:tab pos="457200" algn="l"/>
              </a:tabLst>
              <a:defRPr sz="1800"/>
            </a:pPr>
            <a:r>
              <a:rPr lang="en-US" sz="2500" dirty="0" smtClean="0"/>
              <a:t>Both are policy positions for which NASFAA has been advocating!</a:t>
            </a:r>
          </a:p>
          <a:p>
            <a:pPr marL="0" lvl="0" indent="0" defTabSz="457200">
              <a:spcBef>
                <a:spcPts val="900"/>
              </a:spcBef>
              <a:buNone/>
              <a:tabLst>
                <a:tab pos="139700" algn="l"/>
                <a:tab pos="457200" algn="l"/>
              </a:tabLst>
              <a:defRPr sz="1800"/>
            </a:pPr>
            <a:endParaRPr lang="en-US" sz="2500" dirty="0" smtClean="0"/>
          </a:p>
          <a:p>
            <a:pPr marL="318407" lvl="0" indent="-318407" defTabSz="457200">
              <a:spcBef>
                <a:spcPts val="900"/>
              </a:spcBef>
              <a:tabLst>
                <a:tab pos="139700" algn="l"/>
                <a:tab pos="457200" algn="l"/>
              </a:tabLst>
              <a:defRPr sz="1800"/>
            </a:pPr>
            <a:r>
              <a:rPr lang="en-US" sz="2500" dirty="0" smtClean="0"/>
              <a:t>Funding comes from “deficit neutral reserve fund”: </a:t>
            </a:r>
            <a:r>
              <a:rPr lang="en-US" sz="2500" dirty="0"/>
              <a:t>A</a:t>
            </a:r>
            <a:r>
              <a:rPr lang="en-US" sz="2500" dirty="0" smtClean="0"/>
              <a:t> </a:t>
            </a:r>
            <a:r>
              <a:rPr lang="en-US" sz="2500" dirty="0"/>
              <a:t>term of art that means lawmakers support a policy proposal but don’t currently have a clear path to funding and implementing </a:t>
            </a:r>
            <a:r>
              <a:rPr lang="en-US" sz="2500" dirty="0" smtClean="0"/>
              <a:t>it</a:t>
            </a:r>
          </a:p>
        </p:txBody>
      </p:sp>
    </p:spTree>
    <p:extLst>
      <p:ext uri="{BB962C8B-B14F-4D97-AF65-F5344CB8AC3E}">
        <p14:creationId xmlns:p14="http://schemas.microsoft.com/office/powerpoint/2010/main" val="3999087128"/>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Fair Value Scoring</a:t>
            </a:r>
            <a:endParaRPr lang="en-US" dirty="0"/>
          </a:p>
        </p:txBody>
      </p:sp>
      <p:sp>
        <p:nvSpPr>
          <p:cNvPr id="3" name="Text Placeholder 2"/>
          <p:cNvSpPr>
            <a:spLocks noGrp="1"/>
          </p:cNvSpPr>
          <p:nvPr>
            <p:ph type="body" idx="1"/>
          </p:nvPr>
        </p:nvSpPr>
        <p:spPr/>
        <p:txBody>
          <a:bodyPr/>
          <a:lstStyle/>
          <a:p>
            <a:r>
              <a:rPr lang="en-US" altLang="en-US" sz="2600" dirty="0">
                <a:solidFill>
                  <a:srgbClr val="000000"/>
                </a:solidFill>
              </a:rPr>
              <a:t>Fair-value scoring builds in certain market risk penalties that ultimately result in higher cost estimates for federal credit programs</a:t>
            </a:r>
          </a:p>
          <a:p>
            <a:pPr marL="342900" lvl="1">
              <a:buFont typeface="Arial"/>
              <a:buChar char="•"/>
            </a:pPr>
            <a:r>
              <a:rPr lang="en-US" altLang="en-US" sz="2600" dirty="0">
                <a:solidFill>
                  <a:srgbClr val="000000"/>
                </a:solidFill>
              </a:rPr>
              <a:t>Adding these ‘phantom costs’ to the scoring model will make the process less accurate, less comparable, and less transparent</a:t>
            </a:r>
            <a:r>
              <a:rPr lang="en-US" altLang="en-US" sz="2600" dirty="0" smtClean="0">
                <a:solidFill>
                  <a:srgbClr val="000000"/>
                </a:solidFill>
              </a:rPr>
              <a:t>.</a:t>
            </a:r>
          </a:p>
          <a:p>
            <a:pPr marL="790575" lvl="2">
              <a:buFont typeface="Arial"/>
              <a:buChar char="•"/>
            </a:pPr>
            <a:r>
              <a:rPr lang="en-US" altLang="en-US" sz="2400" dirty="0">
                <a:solidFill>
                  <a:srgbClr val="000000"/>
                </a:solidFill>
              </a:rPr>
              <a:t>Revenue of $135 billion vs. “cost” of $88 </a:t>
            </a:r>
            <a:r>
              <a:rPr lang="en-US" altLang="en-US" sz="2400" dirty="0" smtClean="0">
                <a:solidFill>
                  <a:srgbClr val="000000"/>
                </a:solidFill>
              </a:rPr>
              <a:t>billion</a:t>
            </a:r>
          </a:p>
          <a:p>
            <a:pPr marL="342900" lvl="1">
              <a:buFont typeface="Arial"/>
              <a:buChar char="•"/>
            </a:pPr>
            <a:r>
              <a:rPr lang="en-US" sz="2600" dirty="0" smtClean="0">
                <a:solidFill>
                  <a:srgbClr val="000000"/>
                </a:solidFill>
              </a:rPr>
              <a:t>Why does it matter?</a:t>
            </a:r>
          </a:p>
          <a:p>
            <a:pPr marL="790575" lvl="2">
              <a:buFont typeface="Arial"/>
              <a:buChar char="•"/>
            </a:pPr>
            <a:r>
              <a:rPr lang="en-US" altLang="en-US" sz="2400" dirty="0">
                <a:solidFill>
                  <a:srgbClr val="000000"/>
                </a:solidFill>
              </a:rPr>
              <a:t>Higher costs of </a:t>
            </a:r>
            <a:r>
              <a:rPr lang="en-US" altLang="en-US" sz="2400" dirty="0" smtClean="0">
                <a:solidFill>
                  <a:srgbClr val="000000"/>
                </a:solidFill>
              </a:rPr>
              <a:t>borrowing, and reduced benefits</a:t>
            </a:r>
            <a:endParaRPr lang="en-US" altLang="en-US" sz="2400" dirty="0">
              <a:solidFill>
                <a:srgbClr val="000000"/>
              </a:solidFill>
            </a:endParaRPr>
          </a:p>
          <a:p>
            <a:pPr marL="790575" lvl="2">
              <a:buFont typeface="Arial"/>
              <a:buChar char="•"/>
            </a:pPr>
            <a:r>
              <a:rPr lang="en-US" sz="2400" dirty="0" smtClean="0"/>
              <a:t>Will cost avg. student $3,800, increase student debt by 15%</a:t>
            </a:r>
            <a:endParaRPr lang="en-US" sz="2400" dirty="0"/>
          </a:p>
        </p:txBody>
      </p:sp>
    </p:spTree>
    <p:extLst>
      <p:ext uri="{BB962C8B-B14F-4D97-AF65-F5344CB8AC3E}">
        <p14:creationId xmlns:p14="http://schemas.microsoft.com/office/powerpoint/2010/main" val="3331785942"/>
      </p:ext>
    </p:extLst>
  </p:cSld>
  <p:clrMapOvr>
    <a:masterClrMapping/>
  </p:clrMapOvr>
  <p:transition xmlns:p14="http://schemas.microsoft.com/office/powerpoint/2010/mai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lvl1pPr>
              <a:lnSpc>
                <a:spcPct val="90000"/>
              </a:lnSpc>
              <a:defRPr>
                <a:solidFill>
                  <a:srgbClr val="00659E"/>
                </a:solidFill>
              </a:defRPr>
            </a:lvl1pPr>
          </a:lstStyle>
          <a:p>
            <a:pPr lvl="0">
              <a:defRPr sz="1800">
                <a:solidFill>
                  <a:srgbClr val="000000"/>
                </a:solidFill>
              </a:defRPr>
            </a:pPr>
            <a:r>
              <a:rPr sz="3200">
                <a:solidFill>
                  <a:srgbClr val="00659E"/>
                </a:solidFill>
              </a:rPr>
              <a:t>Reauthorization</a:t>
            </a:r>
          </a:p>
        </p:txBody>
      </p:sp>
      <p:pic>
        <p:nvPicPr>
          <p:cNvPr id="108" name="image5.jpeg"/>
          <p:cNvPicPr/>
          <p:nvPr/>
        </p:nvPicPr>
        <p:blipFill>
          <a:blip r:embed="rId3">
            <a:extLst/>
          </a:blip>
          <a:stretch>
            <a:fillRect/>
          </a:stretch>
        </p:blipFill>
        <p:spPr>
          <a:xfrm>
            <a:off x="1219200" y="1295400"/>
            <a:ext cx="6537325" cy="4514850"/>
          </a:xfrm>
          <a:prstGeom prst="rect">
            <a:avLst/>
          </a:prstGeom>
          <a:ln w="12700">
            <a:miter lim="400000"/>
          </a:ln>
        </p:spPr>
      </p:pic>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solidFill>
                  <a:srgbClr val="000000"/>
                </a:solidFill>
              </a:defRPr>
            </a:pPr>
            <a:r>
              <a:rPr sz="3200" dirty="0">
                <a:solidFill>
                  <a:srgbClr val="00659E"/>
                </a:solidFill>
              </a:rPr>
              <a:t>Reauthorization</a:t>
            </a:r>
          </a:p>
        </p:txBody>
      </p:sp>
      <p:sp>
        <p:nvSpPr>
          <p:cNvPr id="111" name="Shape 111"/>
          <p:cNvSpPr>
            <a:spLocks noGrp="1"/>
          </p:cNvSpPr>
          <p:nvPr>
            <p:ph type="body" idx="1"/>
          </p:nvPr>
        </p:nvSpPr>
        <p:spPr>
          <a:xfrm>
            <a:off x="228600" y="1265237"/>
            <a:ext cx="8610600" cy="4830763"/>
          </a:xfrm>
          <a:prstGeom prst="rect">
            <a:avLst/>
          </a:prstGeom>
        </p:spPr>
        <p:txBody>
          <a:bodyPr/>
          <a:lstStyle/>
          <a:p>
            <a:pPr marL="293914" lvl="0" indent="-293914">
              <a:spcBef>
                <a:spcPts val="1200"/>
              </a:spcBef>
              <a:defRPr sz="1800"/>
            </a:pPr>
            <a:r>
              <a:rPr sz="2400" dirty="0"/>
              <a:t>Higher Education Act reauthorization </a:t>
            </a:r>
            <a:r>
              <a:rPr sz="2400" i="1" dirty="0"/>
              <a:t>should </a:t>
            </a:r>
            <a:r>
              <a:rPr sz="2400" dirty="0"/>
              <a:t>occur in </a:t>
            </a:r>
            <a:r>
              <a:rPr sz="2400" dirty="0" smtClean="0"/>
              <a:t>201</a:t>
            </a:r>
            <a:r>
              <a:rPr lang="en-US" sz="2400" dirty="0" smtClean="0"/>
              <a:t>5</a:t>
            </a:r>
            <a:r>
              <a:rPr sz="2400" dirty="0" smtClean="0"/>
              <a:t>; </a:t>
            </a:r>
            <a:r>
              <a:rPr sz="2400" dirty="0"/>
              <a:t>but that </a:t>
            </a:r>
            <a:r>
              <a:rPr lang="en-US" sz="2400" dirty="0" smtClean="0"/>
              <a:t>likely will not happen</a:t>
            </a:r>
            <a:endParaRPr sz="2400" dirty="0"/>
          </a:p>
          <a:p>
            <a:pPr marL="702128" lvl="1" indent="-244928">
              <a:spcBef>
                <a:spcPts val="1200"/>
              </a:spcBef>
              <a:defRPr sz="1800"/>
            </a:pPr>
            <a:r>
              <a:rPr sz="2000" dirty="0"/>
              <a:t>The process </a:t>
            </a:r>
            <a:r>
              <a:rPr lang="en-US" sz="2000" dirty="0" smtClean="0"/>
              <a:t>has started</a:t>
            </a:r>
            <a:r>
              <a:rPr sz="2000" dirty="0" smtClean="0"/>
              <a:t>,</a:t>
            </a:r>
            <a:r>
              <a:rPr lang="en-US" sz="2000" dirty="0" smtClean="0"/>
              <a:t> will continue,</a:t>
            </a:r>
            <a:r>
              <a:rPr sz="2000" dirty="0" smtClean="0"/>
              <a:t> </a:t>
            </a:r>
            <a:r>
              <a:rPr sz="2000" dirty="0"/>
              <a:t>but there will not be a final bill</a:t>
            </a:r>
          </a:p>
          <a:p>
            <a:pPr marL="293914" lvl="0" indent="-293914">
              <a:spcBef>
                <a:spcPts val="1200"/>
              </a:spcBef>
              <a:defRPr sz="1800"/>
            </a:pPr>
            <a:r>
              <a:rPr sz="2400" dirty="0"/>
              <a:t>NASFAA's Reauthorization Task Force submitted recommendations to House and Senate Ed Committees</a:t>
            </a:r>
          </a:p>
          <a:p>
            <a:pPr marL="293914" lvl="0" indent="-293914">
              <a:spcBef>
                <a:spcPts val="1200"/>
              </a:spcBef>
              <a:defRPr sz="1800"/>
            </a:pPr>
            <a:r>
              <a:rPr sz="2400" dirty="0"/>
              <a:t>Predictions on timing</a:t>
            </a:r>
          </a:p>
          <a:p>
            <a:pPr marL="702128" lvl="1" indent="-244928">
              <a:spcBef>
                <a:spcPts val="1200"/>
              </a:spcBef>
              <a:defRPr sz="1800"/>
            </a:pPr>
            <a:r>
              <a:rPr sz="2000" dirty="0"/>
              <a:t>An automatic one-year extension </a:t>
            </a:r>
            <a:r>
              <a:rPr lang="en-US" sz="2000" dirty="0" smtClean="0"/>
              <a:t>was</a:t>
            </a:r>
            <a:r>
              <a:rPr sz="2000" dirty="0" smtClean="0"/>
              <a:t> </a:t>
            </a:r>
            <a:r>
              <a:rPr sz="2000" dirty="0"/>
              <a:t>granted at end of 2014</a:t>
            </a:r>
          </a:p>
          <a:p>
            <a:pPr marL="702128" lvl="1" indent="-244928">
              <a:spcBef>
                <a:spcPts val="1200"/>
              </a:spcBef>
              <a:defRPr sz="1800"/>
            </a:pPr>
            <a:r>
              <a:rPr sz="2000" dirty="0"/>
              <a:t>Initial legislation has been released in both House and Senate, but markups </a:t>
            </a:r>
            <a:r>
              <a:rPr lang="en-US" sz="2000" dirty="0" smtClean="0"/>
              <a:t>didn’t happen</a:t>
            </a:r>
            <a:endParaRPr sz="2000" dirty="0"/>
          </a:p>
          <a:p>
            <a:pPr marL="702128" lvl="1" indent="-244928">
              <a:spcBef>
                <a:spcPts val="1200"/>
              </a:spcBef>
              <a:defRPr sz="1800"/>
            </a:pPr>
            <a:r>
              <a:rPr sz="2000" dirty="0" smtClean="0"/>
              <a:t>Maybe </a:t>
            </a:r>
            <a:r>
              <a:rPr sz="2000" dirty="0"/>
              <a:t>start to see real movement in </a:t>
            </a:r>
            <a:r>
              <a:rPr sz="2000" dirty="0" smtClean="0"/>
              <a:t>spring</a:t>
            </a:r>
            <a:r>
              <a:rPr lang="en-US" sz="2000" dirty="0" smtClean="0"/>
              <a:t>/summer</a:t>
            </a:r>
            <a:r>
              <a:rPr sz="2000" dirty="0" smtClean="0"/>
              <a:t> 2015</a:t>
            </a:r>
            <a:endParaRPr sz="2000"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dirty="0"/>
              <a:t>Steps to Higher Education Act Reauthorization</a:t>
            </a:r>
          </a:p>
        </p:txBody>
      </p:sp>
      <p:sp>
        <p:nvSpPr>
          <p:cNvPr id="3" name="Text Placeholder 2"/>
          <p:cNvSpPr>
            <a:spLocks noGrp="1"/>
          </p:cNvSpPr>
          <p:nvPr>
            <p:ph type="body" idx="1"/>
          </p:nvPr>
        </p:nvSpPr>
        <p:spPr/>
        <p:txBody>
          <a:bodyPr>
            <a:normAutofit/>
          </a:bodyPr>
          <a:lstStyle/>
          <a:p>
            <a:pPr marL="457200" lvl="0" indent="-457200" defTabSz="584200">
              <a:spcBef>
                <a:spcPts val="2600"/>
              </a:spcBef>
              <a:buChar char="✓"/>
            </a:pPr>
            <a:r>
              <a:rPr lang="en-US" dirty="0" smtClean="0">
                <a:latin typeface="Helvetica Light"/>
                <a:ea typeface="Helvetica Light"/>
                <a:cs typeface="Helvetica Light"/>
                <a:sym typeface="Helvetica Light"/>
              </a:rPr>
              <a:t>Hearings</a:t>
            </a:r>
            <a:endParaRPr lang="en-US" dirty="0">
              <a:latin typeface="Helvetica Light"/>
              <a:ea typeface="Helvetica Light"/>
              <a:cs typeface="Helvetica Light"/>
              <a:sym typeface="Helvetica Light"/>
            </a:endParaRPr>
          </a:p>
          <a:p>
            <a:pPr marL="457200" lvl="0" indent="-457200" defTabSz="584200">
              <a:spcBef>
                <a:spcPts val="2600"/>
              </a:spcBef>
              <a:buChar char="✓"/>
            </a:pPr>
            <a:r>
              <a:rPr lang="en-US" dirty="0">
                <a:latin typeface="Helvetica Light"/>
                <a:ea typeface="Helvetica Light"/>
                <a:cs typeface="Helvetica Light"/>
                <a:sym typeface="Helvetica Light"/>
              </a:rPr>
              <a:t>Drafting </a:t>
            </a:r>
            <a:r>
              <a:rPr lang="en-US" dirty="0" smtClean="0">
                <a:latin typeface="Helvetica Light"/>
                <a:ea typeface="Helvetica Light"/>
                <a:cs typeface="Helvetica Light"/>
                <a:sym typeface="Helvetica Light"/>
              </a:rPr>
              <a:t>Legislation</a:t>
            </a:r>
            <a:endParaRPr lang="en-US" dirty="0">
              <a:latin typeface="Helvetica Light"/>
              <a:ea typeface="Helvetica Light"/>
              <a:cs typeface="Helvetica Light"/>
              <a:sym typeface="Helvetica Light"/>
            </a:endParaRPr>
          </a:p>
          <a:p>
            <a:pPr marL="457200" lvl="0" indent="-457200" defTabSz="584200">
              <a:spcBef>
                <a:spcPts val="2600"/>
              </a:spcBef>
              <a:buClr>
                <a:srgbClr val="C82506"/>
              </a:buClr>
              <a:buChar char="➡"/>
            </a:pPr>
            <a:r>
              <a:rPr lang="en-US" dirty="0">
                <a:latin typeface="Helvetica Light"/>
                <a:ea typeface="Helvetica Light"/>
                <a:cs typeface="Helvetica Light"/>
                <a:sym typeface="Helvetica Light"/>
              </a:rPr>
              <a:t>Marking Up </a:t>
            </a:r>
            <a:r>
              <a:rPr lang="en-US" dirty="0" smtClean="0">
                <a:latin typeface="Helvetica Light"/>
                <a:ea typeface="Helvetica Light"/>
                <a:cs typeface="Helvetica Light"/>
                <a:sym typeface="Helvetica Light"/>
              </a:rPr>
              <a:t>Legislation</a:t>
            </a:r>
            <a:endParaRPr lang="en-US" dirty="0">
              <a:latin typeface="Helvetica Light"/>
              <a:ea typeface="Helvetica Light"/>
              <a:cs typeface="Helvetica Light"/>
              <a:sym typeface="Helvetica Light"/>
            </a:endParaRPr>
          </a:p>
          <a:p>
            <a:pPr marL="457200" lvl="0" indent="-457200" defTabSz="584200">
              <a:spcBef>
                <a:spcPts val="2600"/>
              </a:spcBef>
              <a:buClr>
                <a:srgbClr val="C82506"/>
              </a:buClr>
              <a:buChar char="➡"/>
            </a:pPr>
            <a:r>
              <a:rPr lang="en-US" dirty="0">
                <a:latin typeface="Helvetica Light"/>
                <a:ea typeface="Helvetica Light"/>
                <a:cs typeface="Helvetica Light"/>
                <a:sym typeface="Helvetica Light"/>
              </a:rPr>
              <a:t>Passing Legislation </a:t>
            </a:r>
          </a:p>
          <a:p>
            <a:pPr marL="457200" lvl="0" indent="-457200" defTabSz="584200">
              <a:spcBef>
                <a:spcPts val="2600"/>
              </a:spcBef>
              <a:buClr>
                <a:srgbClr val="C82506"/>
              </a:buClr>
              <a:buChar char="➡"/>
            </a:pPr>
            <a:r>
              <a:rPr lang="en-US" dirty="0">
                <a:latin typeface="Helvetica Light"/>
                <a:ea typeface="Helvetica Light"/>
                <a:cs typeface="Helvetica Light"/>
                <a:sym typeface="Helvetica Light"/>
              </a:rPr>
              <a:t>Reconciling </a:t>
            </a:r>
            <a:r>
              <a:rPr lang="en-US" dirty="0" smtClean="0">
                <a:latin typeface="Helvetica Light"/>
                <a:ea typeface="Helvetica Light"/>
                <a:cs typeface="Helvetica Light"/>
                <a:sym typeface="Helvetica Light"/>
              </a:rPr>
              <a:t>Legislation</a:t>
            </a:r>
            <a:endParaRPr lang="en-US" dirty="0">
              <a:latin typeface="Helvetica Light"/>
              <a:ea typeface="Helvetica Light"/>
              <a:cs typeface="Helvetica Light"/>
              <a:sym typeface="Helvetica Light"/>
            </a:endParaRPr>
          </a:p>
          <a:p>
            <a:pPr marL="457200" lvl="0" indent="-457200" defTabSz="584200">
              <a:spcBef>
                <a:spcPts val="2600"/>
              </a:spcBef>
              <a:buClr>
                <a:srgbClr val="C82506"/>
              </a:buClr>
              <a:buChar char="➡"/>
            </a:pPr>
            <a:r>
              <a:rPr lang="en-US" dirty="0">
                <a:latin typeface="Helvetica Light"/>
                <a:ea typeface="Helvetica Light"/>
                <a:cs typeface="Helvetica Light"/>
                <a:sym typeface="Helvetica Light"/>
              </a:rPr>
              <a:t>Signing </a:t>
            </a:r>
            <a:r>
              <a:rPr lang="en-US" dirty="0" smtClean="0">
                <a:latin typeface="Helvetica Light"/>
                <a:ea typeface="Helvetica Light"/>
                <a:cs typeface="Helvetica Light"/>
                <a:sym typeface="Helvetica Light"/>
              </a:rPr>
              <a:t>Legislation</a:t>
            </a:r>
            <a:endParaRPr lang="en-US" dirty="0">
              <a:latin typeface="Helvetica Light"/>
              <a:ea typeface="Helvetica Light"/>
              <a:cs typeface="Helvetica Light"/>
              <a:sym typeface="Helvetica Light"/>
            </a:endParaRPr>
          </a:p>
        </p:txBody>
      </p:sp>
    </p:spTree>
    <p:extLst>
      <p:ext uri="{BB962C8B-B14F-4D97-AF65-F5344CB8AC3E}">
        <p14:creationId xmlns:p14="http://schemas.microsoft.com/office/powerpoint/2010/main" val="260678380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Three Main Efforts So Far</a:t>
            </a:r>
            <a:endParaRPr sz="3200" dirty="0">
              <a:solidFill>
                <a:srgbClr val="00659E"/>
              </a:solidFill>
            </a:endParaRPr>
          </a:p>
        </p:txBody>
      </p:sp>
      <p:sp>
        <p:nvSpPr>
          <p:cNvPr id="111" name="Shape 111"/>
          <p:cNvSpPr>
            <a:spLocks noGrp="1"/>
          </p:cNvSpPr>
          <p:nvPr>
            <p:ph type="body" idx="1"/>
          </p:nvPr>
        </p:nvSpPr>
        <p:spPr>
          <a:xfrm>
            <a:off x="228600" y="1265237"/>
            <a:ext cx="8610600" cy="4830763"/>
          </a:xfrm>
          <a:prstGeom prst="rect">
            <a:avLst/>
          </a:prstGeom>
        </p:spPr>
        <p:txBody>
          <a:bodyPr/>
          <a:lstStyle/>
          <a:p>
            <a:pPr marL="293914" lvl="0" indent="-293914">
              <a:spcBef>
                <a:spcPts val="1200"/>
              </a:spcBef>
              <a:defRPr sz="1800"/>
            </a:pPr>
            <a:r>
              <a:rPr lang="en-US" sz="2400" dirty="0" smtClean="0"/>
              <a:t>Bipartisan Senate bill from Sen. Alexander (R-TN) and Sen. </a:t>
            </a:r>
            <a:r>
              <a:rPr lang="en-US" sz="2400" dirty="0" err="1" smtClean="0"/>
              <a:t>Bennet</a:t>
            </a:r>
            <a:r>
              <a:rPr lang="en-US" sz="2400" dirty="0" smtClean="0"/>
              <a:t> (D-CO)</a:t>
            </a:r>
            <a:endParaRPr sz="2000" dirty="0"/>
          </a:p>
          <a:p>
            <a:pPr marL="293914" lvl="0" indent="-293914">
              <a:spcBef>
                <a:spcPts val="1200"/>
              </a:spcBef>
              <a:defRPr sz="1800"/>
            </a:pPr>
            <a:r>
              <a:rPr lang="en-US" sz="2400" dirty="0" smtClean="0"/>
              <a:t>Democratic Senate bill at the end of the 113</a:t>
            </a:r>
            <a:r>
              <a:rPr lang="en-US" sz="2400" baseline="30000" dirty="0" smtClean="0"/>
              <a:t>th</a:t>
            </a:r>
            <a:r>
              <a:rPr lang="en-US" sz="2400" dirty="0" smtClean="0"/>
              <a:t> Congress from outgoing chairman Sen. Harkin (D-IA)</a:t>
            </a:r>
            <a:endParaRPr sz="2400" dirty="0"/>
          </a:p>
          <a:p>
            <a:pPr marL="293914" lvl="0" indent="-293914">
              <a:spcBef>
                <a:spcPts val="1200"/>
              </a:spcBef>
              <a:defRPr sz="1800"/>
            </a:pPr>
            <a:r>
              <a:rPr lang="en-US" sz="2400" dirty="0" smtClean="0"/>
              <a:t>Three bills from the House education committee that passed the full House last Congress</a:t>
            </a:r>
            <a:endParaRPr sz="2000" dirty="0"/>
          </a:p>
        </p:txBody>
      </p:sp>
    </p:spTree>
    <p:extLst>
      <p:ext uri="{BB962C8B-B14F-4D97-AF65-F5344CB8AC3E}">
        <p14:creationId xmlns:p14="http://schemas.microsoft.com/office/powerpoint/2010/main" val="1044298924"/>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Washington Political Climate</a:t>
            </a:r>
            <a:endParaRPr lang="en-US" dirty="0"/>
          </a:p>
        </p:txBody>
      </p:sp>
      <p:pic>
        <p:nvPicPr>
          <p:cNvPr id="4" name="Picture 1" descr="elephant-donkey-boxing.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24000"/>
            <a:ext cx="5410200" cy="453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0482935"/>
      </p:ext>
    </p:extLst>
  </p:cSld>
  <p:clrMapOvr>
    <a:masterClrMapping/>
  </p:clrMapOvr>
  <p:transition xmlns:p14="http://schemas.microsoft.com/office/powerpoint/2010/main" spd="slow">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rgbClr val="00659E"/>
                </a:solidFill>
              </a:rPr>
              <a:t>Influence on Legislation</a:t>
            </a:r>
          </a:p>
        </p:txBody>
      </p:sp>
      <p:pic>
        <p:nvPicPr>
          <p:cNvPr id="3" name="pasted-image.png"/>
          <p:cNvPicPr/>
          <p:nvPr/>
        </p:nvPicPr>
        <p:blipFill>
          <a:blip r:embed="rId3">
            <a:extLst/>
          </a:blip>
          <a:stretch>
            <a:fillRect/>
          </a:stretch>
        </p:blipFill>
        <p:spPr>
          <a:xfrm>
            <a:off x="6283828" y="1600200"/>
            <a:ext cx="2497990" cy="1564551"/>
          </a:xfrm>
          <a:prstGeom prst="rect">
            <a:avLst/>
          </a:prstGeom>
          <a:ln w="3175">
            <a:miter lim="400000"/>
          </a:ln>
        </p:spPr>
      </p:pic>
      <p:pic>
        <p:nvPicPr>
          <p:cNvPr id="4" name="pasted-image.png"/>
          <p:cNvPicPr/>
          <p:nvPr/>
        </p:nvPicPr>
        <p:blipFill>
          <a:blip r:embed="rId4">
            <a:extLst/>
          </a:blip>
          <a:stretch>
            <a:fillRect/>
          </a:stretch>
        </p:blipFill>
        <p:spPr>
          <a:xfrm>
            <a:off x="3200400" y="1600200"/>
            <a:ext cx="2564450" cy="1564551"/>
          </a:xfrm>
          <a:prstGeom prst="rect">
            <a:avLst/>
          </a:prstGeom>
          <a:ln w="3175">
            <a:miter lim="400000"/>
          </a:ln>
        </p:spPr>
      </p:pic>
      <p:pic>
        <p:nvPicPr>
          <p:cNvPr id="5" name="pasted-image.png"/>
          <p:cNvPicPr/>
          <p:nvPr/>
        </p:nvPicPr>
        <p:blipFill>
          <a:blip r:embed="rId5">
            <a:extLst/>
          </a:blip>
          <a:srcRect t="17974"/>
          <a:stretch>
            <a:fillRect/>
          </a:stretch>
        </p:blipFill>
        <p:spPr>
          <a:xfrm>
            <a:off x="533400" y="3951081"/>
            <a:ext cx="2207170" cy="1696100"/>
          </a:xfrm>
          <a:prstGeom prst="rect">
            <a:avLst/>
          </a:prstGeom>
          <a:ln w="3175">
            <a:miter lim="400000"/>
          </a:ln>
        </p:spPr>
      </p:pic>
      <p:pic>
        <p:nvPicPr>
          <p:cNvPr id="6" name="pasted-image.png"/>
          <p:cNvPicPr/>
          <p:nvPr/>
        </p:nvPicPr>
        <p:blipFill>
          <a:blip r:embed="rId6">
            <a:extLst/>
          </a:blip>
          <a:stretch>
            <a:fillRect/>
          </a:stretch>
        </p:blipFill>
        <p:spPr>
          <a:xfrm>
            <a:off x="3357912" y="3906584"/>
            <a:ext cx="2357088" cy="1736801"/>
          </a:xfrm>
          <a:prstGeom prst="rect">
            <a:avLst/>
          </a:prstGeom>
          <a:ln w="25400">
            <a:round/>
          </a:ln>
        </p:spPr>
      </p:pic>
      <p:pic>
        <p:nvPicPr>
          <p:cNvPr id="7" name="pasted-image.png"/>
          <p:cNvPicPr/>
          <p:nvPr/>
        </p:nvPicPr>
        <p:blipFill>
          <a:blip r:embed="rId7">
            <a:extLst/>
          </a:blip>
          <a:stretch>
            <a:fillRect/>
          </a:stretch>
        </p:blipFill>
        <p:spPr>
          <a:xfrm>
            <a:off x="6400800" y="3910379"/>
            <a:ext cx="2308407" cy="1736802"/>
          </a:xfrm>
          <a:prstGeom prst="rect">
            <a:avLst/>
          </a:prstGeom>
          <a:ln w="25400">
            <a:round/>
          </a:ln>
        </p:spPr>
      </p:pic>
      <p:pic>
        <p:nvPicPr>
          <p:cNvPr id="8" name="pasted-image.png"/>
          <p:cNvPicPr/>
          <p:nvPr/>
        </p:nvPicPr>
        <p:blipFill>
          <a:blip r:embed="rId8">
            <a:extLst/>
          </a:blip>
          <a:stretch>
            <a:fillRect/>
          </a:stretch>
        </p:blipFill>
        <p:spPr>
          <a:xfrm>
            <a:off x="762000" y="1330094"/>
            <a:ext cx="1749426" cy="2382197"/>
          </a:xfrm>
          <a:prstGeom prst="rect">
            <a:avLst/>
          </a:prstGeom>
          <a:ln w="3175">
            <a:miter lim="400000"/>
          </a:ln>
        </p:spPr>
      </p:pic>
    </p:spTree>
    <p:extLst>
      <p:ext uri="{BB962C8B-B14F-4D97-AF65-F5344CB8AC3E}">
        <p14:creationId xmlns:p14="http://schemas.microsoft.com/office/powerpoint/2010/main" val="2353603482"/>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p:cNvSpPr/>
          <p:nvPr/>
        </p:nvSpPr>
        <p:spPr>
          <a:xfrm>
            <a:off x="174068" y="228600"/>
            <a:ext cx="5236132" cy="553998"/>
          </a:xfrm>
          <a:prstGeom prst="rect">
            <a:avLst/>
          </a:prstGeom>
          <a:ln w="12700">
            <a:miter lim="400000"/>
          </a:ln>
          <a:extLst>
            <a:ext uri="{C572A759-6A51-4108-AA02-DFA0A04FC94B}">
              <ma14:wrappingTextBoxFlag xmlns:ma14="http://schemas.microsoft.com/office/mac/drawingml/2011/main" val="1"/>
            </a:ext>
          </a:extLst>
        </p:spPr>
        <p:txBody>
          <a:bodyPr wrap="square" lIns="45719" rIns="45719">
            <a:spAutoFit/>
          </a:bodyPr>
          <a:lstStyle/>
          <a:p>
            <a:pPr lvl="0"/>
            <a:r>
              <a:rPr sz="3000" dirty="0">
                <a:solidFill>
                  <a:srgbClr val="00659E"/>
                </a:solidFill>
                <a:latin typeface="Arial" panose="020B0604020202020204" pitchFamily="34" charset="0"/>
                <a:cs typeface="Arial" panose="020B0604020202020204" pitchFamily="34" charset="0"/>
              </a:rPr>
              <a:t>http://www.nasfaa.org/reauth/</a:t>
            </a:r>
          </a:p>
        </p:txBody>
      </p:sp>
      <p:pic>
        <p:nvPicPr>
          <p:cNvPr id="3" name="pasted-image.png"/>
          <p:cNvPicPr/>
          <p:nvPr/>
        </p:nvPicPr>
        <p:blipFill>
          <a:blip r:embed="rId3">
            <a:extLst/>
          </a:blip>
          <a:stretch>
            <a:fillRect/>
          </a:stretch>
        </p:blipFill>
        <p:spPr>
          <a:xfrm>
            <a:off x="2133600" y="868042"/>
            <a:ext cx="4745693" cy="5380358"/>
          </a:xfrm>
          <a:prstGeom prst="rect">
            <a:avLst/>
          </a:prstGeom>
          <a:ln w="12700">
            <a:miter lim="400000"/>
          </a:ln>
        </p:spPr>
      </p:pic>
    </p:spTree>
    <p:extLst>
      <p:ext uri="{BB962C8B-B14F-4D97-AF65-F5344CB8AC3E}">
        <p14:creationId xmlns:p14="http://schemas.microsoft.com/office/powerpoint/2010/main" val="4215151601"/>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28600" y="1265237"/>
            <a:ext cx="4038600" cy="4449763"/>
          </a:xfrm>
        </p:spPr>
        <p:txBody>
          <a:bodyPr>
            <a:normAutofit lnSpcReduction="10000"/>
          </a:bodyPr>
          <a:lstStyle/>
          <a:p>
            <a:pPr marL="0" lvl="0" indent="0" defTabSz="584200">
              <a:spcBef>
                <a:spcPts val="300"/>
              </a:spcBef>
              <a:buNone/>
            </a:pPr>
            <a:r>
              <a:rPr lang="en-US" sz="2200" b="1" u="sng" dirty="0">
                <a:latin typeface="Arial" panose="020B0604020202020204" pitchFamily="34" charset="0"/>
                <a:ea typeface="Helvetica Light"/>
                <a:cs typeface="Arial" panose="020B0604020202020204" pitchFamily="34" charset="0"/>
                <a:sym typeface="Helvetica Light"/>
              </a:rPr>
              <a:t>Past</a:t>
            </a:r>
            <a:endParaRPr lang="en-US" sz="2200" u="sng" dirty="0">
              <a:latin typeface="Arial" panose="020B0604020202020204" pitchFamily="34" charset="0"/>
              <a:ea typeface="Helvetica Light"/>
              <a:cs typeface="Arial" panose="020B0604020202020204" pitchFamily="34" charset="0"/>
              <a:sym typeface="Helvetica Light"/>
            </a:endParaRP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Reauthorization Task Force</a:t>
            </a: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Reimagining Aid Design and Delivery (RADD) Task Force</a:t>
            </a: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Task Force on Student Loan Indebtedness</a:t>
            </a: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Task Force on Public Service Loan Forgiveness</a:t>
            </a: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Task Force on Campus-Based Allocations</a:t>
            </a:r>
          </a:p>
          <a:p>
            <a:pPr marL="233363" lvl="0"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Task Force on Consumer </a:t>
            </a:r>
            <a:r>
              <a:rPr lang="en-US" sz="2200" dirty="0" smtClean="0">
                <a:latin typeface="Arial" panose="020B0604020202020204" pitchFamily="34" charset="0"/>
                <a:ea typeface="Helvetica Light"/>
                <a:cs typeface="Arial" panose="020B0604020202020204" pitchFamily="34" charset="0"/>
                <a:sym typeface="Helvetica Light"/>
              </a:rPr>
              <a:t>Information</a:t>
            </a:r>
          </a:p>
          <a:p>
            <a:pPr marL="233363" indent="-233363" defTabSz="584200">
              <a:spcBef>
                <a:spcPts val="300"/>
              </a:spcBef>
            </a:pPr>
            <a:r>
              <a:rPr lang="en-US" sz="2200" dirty="0">
                <a:latin typeface="Arial" panose="020B0604020202020204" pitchFamily="34" charset="0"/>
                <a:ea typeface="Helvetica Light"/>
                <a:cs typeface="Arial" panose="020B0604020202020204" pitchFamily="34" charset="0"/>
                <a:sym typeface="Helvetica Light"/>
              </a:rPr>
              <a:t>Task Force on Loan Servicing</a:t>
            </a:r>
          </a:p>
          <a:p>
            <a:pPr marL="233363" lvl="0" indent="-233363" defTabSz="584200">
              <a:spcBef>
                <a:spcPts val="300"/>
              </a:spcBef>
            </a:pPr>
            <a:endParaRPr lang="en-US" sz="2200"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smtClean="0"/>
              <a:t>Policy Task Forces</a:t>
            </a:r>
            <a:endParaRPr lang="en-US" dirty="0"/>
          </a:p>
        </p:txBody>
      </p:sp>
      <p:sp>
        <p:nvSpPr>
          <p:cNvPr id="4" name="Text Placeholder 1"/>
          <p:cNvSpPr txBox="1">
            <a:spLocks/>
          </p:cNvSpPr>
          <p:nvPr/>
        </p:nvSpPr>
        <p:spPr>
          <a:xfrm>
            <a:off x="4648200" y="1265237"/>
            <a:ext cx="4038600" cy="26971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lnSpcReduction="10000"/>
          </a:bodyPr>
          <a:lstStyle>
            <a:lvl1pPr marL="342900" indent="-342900">
              <a:spcBef>
                <a:spcPts val="600"/>
              </a:spcBef>
              <a:buClr>
                <a:srgbClr val="00659E"/>
              </a:buClr>
              <a:buSzPct val="100000"/>
              <a:buFont typeface="Arial"/>
              <a:buChar char="•"/>
              <a:defRPr sz="2800">
                <a:latin typeface="Arial"/>
                <a:ea typeface="Arial"/>
                <a:cs typeface="Arial"/>
                <a:sym typeface="Arial"/>
              </a:defRPr>
            </a:lvl1pPr>
            <a:lvl2pPr marL="790575" indent="-333375">
              <a:spcBef>
                <a:spcPts val="600"/>
              </a:spcBef>
              <a:buClr>
                <a:srgbClr val="00659E"/>
              </a:buClr>
              <a:buSzPct val="100000"/>
              <a:buFont typeface="Arial"/>
              <a:buChar char="–"/>
              <a:defRPr sz="2800">
                <a:latin typeface="Arial"/>
                <a:ea typeface="Arial"/>
                <a:cs typeface="Arial"/>
                <a:sym typeface="Arial"/>
              </a:defRPr>
            </a:lvl2pPr>
            <a:lvl3pPr marL="1234439" indent="-320039">
              <a:spcBef>
                <a:spcPts val="600"/>
              </a:spcBef>
              <a:buClr>
                <a:srgbClr val="00659E"/>
              </a:buClr>
              <a:buSzPct val="100000"/>
              <a:buFont typeface="Arial"/>
              <a:buChar char="•"/>
              <a:defRPr sz="2800">
                <a:latin typeface="Arial"/>
                <a:ea typeface="Arial"/>
                <a:cs typeface="Arial"/>
                <a:sym typeface="Arial"/>
              </a:defRPr>
            </a:lvl3pPr>
            <a:lvl4pPr marL="1727200" indent="-355600">
              <a:spcBef>
                <a:spcPts val="600"/>
              </a:spcBef>
              <a:buClr>
                <a:srgbClr val="00659E"/>
              </a:buClr>
              <a:buSzPct val="100000"/>
              <a:buFont typeface="Arial"/>
              <a:buChar char="–"/>
              <a:defRPr sz="2800">
                <a:latin typeface="Arial"/>
                <a:ea typeface="Arial"/>
                <a:cs typeface="Arial"/>
                <a:sym typeface="Arial"/>
              </a:defRPr>
            </a:lvl4pPr>
            <a:lvl5pPr marL="2184400" indent="-355600">
              <a:spcBef>
                <a:spcPts val="600"/>
              </a:spcBef>
              <a:buClr>
                <a:srgbClr val="00659E"/>
              </a:buClr>
              <a:buSzPct val="100000"/>
              <a:buFont typeface="Arial"/>
              <a:buChar char="»"/>
              <a:defRPr sz="2800">
                <a:latin typeface="Arial"/>
                <a:ea typeface="Arial"/>
                <a:cs typeface="Arial"/>
                <a:sym typeface="Arial"/>
              </a:defRPr>
            </a:lvl5pPr>
            <a:lvl6pPr marL="2606039" indent="-320039">
              <a:spcBef>
                <a:spcPts val="600"/>
              </a:spcBef>
              <a:buClr>
                <a:srgbClr val="00659E"/>
              </a:buClr>
              <a:buSzPct val="100000"/>
              <a:buFont typeface="Arial"/>
              <a:buChar char="•"/>
              <a:defRPr sz="2800">
                <a:latin typeface="Arial"/>
                <a:ea typeface="Arial"/>
                <a:cs typeface="Arial"/>
                <a:sym typeface="Arial"/>
              </a:defRPr>
            </a:lvl6pPr>
            <a:lvl7pPr marL="3063239" indent="-320039">
              <a:spcBef>
                <a:spcPts val="600"/>
              </a:spcBef>
              <a:buClr>
                <a:srgbClr val="00659E"/>
              </a:buClr>
              <a:buSzPct val="100000"/>
              <a:buFont typeface="Arial"/>
              <a:buChar char="•"/>
              <a:defRPr sz="2800">
                <a:latin typeface="Arial"/>
                <a:ea typeface="Arial"/>
                <a:cs typeface="Arial"/>
                <a:sym typeface="Arial"/>
              </a:defRPr>
            </a:lvl7pPr>
            <a:lvl8pPr marL="3520440" indent="-320040">
              <a:spcBef>
                <a:spcPts val="600"/>
              </a:spcBef>
              <a:buClr>
                <a:srgbClr val="00659E"/>
              </a:buClr>
              <a:buSzPct val="100000"/>
              <a:buFont typeface="Arial"/>
              <a:buChar char="•"/>
              <a:defRPr sz="2800">
                <a:latin typeface="Arial"/>
                <a:ea typeface="Arial"/>
                <a:cs typeface="Arial"/>
                <a:sym typeface="Arial"/>
              </a:defRPr>
            </a:lvl8pPr>
            <a:lvl9pPr marL="3977640" indent="-320040">
              <a:spcBef>
                <a:spcPts val="600"/>
              </a:spcBef>
              <a:buClr>
                <a:srgbClr val="00659E"/>
              </a:buClr>
              <a:buSzPct val="100000"/>
              <a:buFont typeface="Arial"/>
              <a:buChar char="•"/>
              <a:defRPr sz="2800">
                <a:latin typeface="Arial"/>
                <a:ea typeface="Arial"/>
                <a:cs typeface="Arial"/>
                <a:sym typeface="Arial"/>
              </a:defRPr>
            </a:lvl9pPr>
          </a:lstStyle>
          <a:p>
            <a:pPr marL="0" indent="0" defTabSz="584200">
              <a:spcBef>
                <a:spcPts val="300"/>
              </a:spcBef>
              <a:buFont typeface="Arial"/>
              <a:buNone/>
            </a:pPr>
            <a:r>
              <a:rPr lang="en-US" sz="2200" b="1" u="sng" dirty="0" smtClean="0">
                <a:latin typeface="Arial" panose="020B0604020202020204" pitchFamily="34" charset="0"/>
                <a:ea typeface="Helvetica Light"/>
                <a:cs typeface="Arial" panose="020B0604020202020204" pitchFamily="34" charset="0"/>
                <a:sym typeface="Helvetica Light"/>
              </a:rPr>
              <a:t>Existing</a:t>
            </a:r>
            <a:endParaRPr lang="en-US" sz="2200" dirty="0">
              <a:latin typeface="Arial" panose="020B0604020202020204" pitchFamily="34" charset="0"/>
              <a:ea typeface="Helvetica Light"/>
              <a:cs typeface="Arial" panose="020B0604020202020204" pitchFamily="34" charset="0"/>
              <a:sym typeface="Helvetica Light"/>
            </a:endParaRPr>
          </a:p>
          <a:p>
            <a:pPr marL="152400" lvl="0" indent="-152400" defTabSz="584200"/>
            <a:r>
              <a:rPr lang="en-US" sz="2200" dirty="0" smtClean="0">
                <a:latin typeface="Arial" panose="020B0604020202020204" pitchFamily="34" charset="0"/>
                <a:ea typeface="Helvetica Light"/>
                <a:cs typeface="Arial" panose="020B0604020202020204" pitchFamily="34" charset="0"/>
                <a:sym typeface="Helvetica Light"/>
              </a:rPr>
              <a:t>Task </a:t>
            </a:r>
            <a:r>
              <a:rPr lang="en-US" sz="2200" dirty="0">
                <a:latin typeface="Arial" panose="020B0604020202020204" pitchFamily="34" charset="0"/>
                <a:ea typeface="Helvetica Light"/>
                <a:cs typeface="Arial" panose="020B0604020202020204" pitchFamily="34" charset="0"/>
                <a:sym typeface="Helvetica Light"/>
              </a:rPr>
              <a:t>Force on Program Integrity </a:t>
            </a:r>
            <a:r>
              <a:rPr lang="en-US" sz="2200" dirty="0" smtClean="0">
                <a:latin typeface="Arial" panose="020B0604020202020204" pitchFamily="34" charset="0"/>
                <a:ea typeface="Helvetica Light"/>
                <a:cs typeface="Arial" panose="020B0604020202020204" pitchFamily="34" charset="0"/>
                <a:sym typeface="Helvetica Light"/>
              </a:rPr>
              <a:t>Regulations</a:t>
            </a:r>
          </a:p>
          <a:p>
            <a:pPr marL="152400" lvl="0" indent="-152400" defTabSz="584200"/>
            <a:r>
              <a:rPr lang="en-US" sz="2200" dirty="0">
                <a:latin typeface="Arial" panose="020B0604020202020204" pitchFamily="34" charset="0"/>
                <a:ea typeface="Helvetica Light"/>
                <a:cs typeface="Arial" panose="020B0604020202020204" pitchFamily="34" charset="0"/>
                <a:sym typeface="Helvetica Light"/>
              </a:rPr>
              <a:t>Task Force on R2T4 </a:t>
            </a:r>
            <a:endParaRPr lang="en-US" sz="2200" dirty="0" smtClean="0">
              <a:latin typeface="Arial" panose="020B0604020202020204" pitchFamily="34" charset="0"/>
              <a:ea typeface="Helvetica Light"/>
              <a:cs typeface="Arial" panose="020B0604020202020204" pitchFamily="34" charset="0"/>
              <a:sym typeface="Helvetica Light"/>
            </a:endParaRPr>
          </a:p>
          <a:p>
            <a:pPr marL="152400" lvl="0" indent="-152400" defTabSz="584200"/>
            <a:r>
              <a:rPr lang="en-US" sz="2200" dirty="0" smtClean="0">
                <a:latin typeface="Arial" panose="020B0604020202020204" pitchFamily="34" charset="0"/>
                <a:ea typeface="Helvetica Light"/>
                <a:cs typeface="Arial" panose="020B0604020202020204" pitchFamily="34" charset="0"/>
                <a:sym typeface="Helvetica Light"/>
              </a:rPr>
              <a:t>Task Force on Innovative </a:t>
            </a:r>
            <a:r>
              <a:rPr lang="en-US" sz="2200" dirty="0">
                <a:latin typeface="Arial" panose="020B0604020202020204" pitchFamily="34" charset="0"/>
                <a:ea typeface="Helvetica Light"/>
                <a:cs typeface="Arial" panose="020B0604020202020204" pitchFamily="34" charset="0"/>
                <a:sym typeface="Helvetica Light"/>
              </a:rPr>
              <a:t>Learning </a:t>
            </a:r>
            <a:r>
              <a:rPr lang="en-US" sz="2200" dirty="0" smtClean="0">
                <a:latin typeface="Arial" panose="020B0604020202020204" pitchFamily="34" charset="0"/>
                <a:ea typeface="Helvetica Light"/>
                <a:cs typeface="Arial" panose="020B0604020202020204" pitchFamily="34" charset="0"/>
                <a:sym typeface="Helvetica Light"/>
              </a:rPr>
              <a:t>Models</a:t>
            </a:r>
          </a:p>
          <a:p>
            <a:pPr marL="152400" lvl="0" indent="-152400" defTabSz="584200"/>
            <a:r>
              <a:rPr lang="en-US" sz="2200" dirty="0" smtClean="0">
                <a:latin typeface="Arial" panose="020B0604020202020204" pitchFamily="34" charset="0"/>
                <a:ea typeface="Helvetica Light"/>
                <a:cs typeface="Arial" panose="020B0604020202020204" pitchFamily="34" charset="0"/>
                <a:sym typeface="Helvetica Light"/>
              </a:rPr>
              <a:t>Task Force on Benchmarking</a:t>
            </a:r>
            <a:endParaRPr lang="en-US" sz="2200" dirty="0">
              <a:latin typeface="Arial" panose="020B0604020202020204" pitchFamily="34" charset="0"/>
              <a:ea typeface="Helvetica Light"/>
              <a:cs typeface="Arial" panose="020B0604020202020204" pitchFamily="34" charset="0"/>
              <a:sym typeface="Helvetica Light"/>
            </a:endParaRPr>
          </a:p>
        </p:txBody>
      </p:sp>
      <p:sp>
        <p:nvSpPr>
          <p:cNvPr id="5" name="Text Placeholder 1"/>
          <p:cNvSpPr txBox="1">
            <a:spLocks/>
          </p:cNvSpPr>
          <p:nvPr/>
        </p:nvSpPr>
        <p:spPr>
          <a:xfrm>
            <a:off x="4648200" y="4419600"/>
            <a:ext cx="4038600" cy="19351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a:bodyPr>
          <a:lstStyle>
            <a:lvl1pPr marL="342900" indent="-342900">
              <a:spcBef>
                <a:spcPts val="600"/>
              </a:spcBef>
              <a:buClr>
                <a:srgbClr val="00659E"/>
              </a:buClr>
              <a:buSzPct val="100000"/>
              <a:buFont typeface="Arial"/>
              <a:buChar char="•"/>
              <a:defRPr sz="2800">
                <a:latin typeface="Arial"/>
                <a:ea typeface="Arial"/>
                <a:cs typeface="Arial"/>
                <a:sym typeface="Arial"/>
              </a:defRPr>
            </a:lvl1pPr>
            <a:lvl2pPr marL="790575" indent="-333375">
              <a:spcBef>
                <a:spcPts val="600"/>
              </a:spcBef>
              <a:buClr>
                <a:srgbClr val="00659E"/>
              </a:buClr>
              <a:buSzPct val="100000"/>
              <a:buFont typeface="Arial"/>
              <a:buChar char="–"/>
              <a:defRPr sz="2800">
                <a:latin typeface="Arial"/>
                <a:ea typeface="Arial"/>
                <a:cs typeface="Arial"/>
                <a:sym typeface="Arial"/>
              </a:defRPr>
            </a:lvl2pPr>
            <a:lvl3pPr marL="1234439" indent="-320039">
              <a:spcBef>
                <a:spcPts val="600"/>
              </a:spcBef>
              <a:buClr>
                <a:srgbClr val="00659E"/>
              </a:buClr>
              <a:buSzPct val="100000"/>
              <a:buFont typeface="Arial"/>
              <a:buChar char="•"/>
              <a:defRPr sz="2800">
                <a:latin typeface="Arial"/>
                <a:ea typeface="Arial"/>
                <a:cs typeface="Arial"/>
                <a:sym typeface="Arial"/>
              </a:defRPr>
            </a:lvl3pPr>
            <a:lvl4pPr marL="1727200" indent="-355600">
              <a:spcBef>
                <a:spcPts val="600"/>
              </a:spcBef>
              <a:buClr>
                <a:srgbClr val="00659E"/>
              </a:buClr>
              <a:buSzPct val="100000"/>
              <a:buFont typeface="Arial"/>
              <a:buChar char="–"/>
              <a:defRPr sz="2800">
                <a:latin typeface="Arial"/>
                <a:ea typeface="Arial"/>
                <a:cs typeface="Arial"/>
                <a:sym typeface="Arial"/>
              </a:defRPr>
            </a:lvl4pPr>
            <a:lvl5pPr marL="2184400" indent="-355600">
              <a:spcBef>
                <a:spcPts val="600"/>
              </a:spcBef>
              <a:buClr>
                <a:srgbClr val="00659E"/>
              </a:buClr>
              <a:buSzPct val="100000"/>
              <a:buFont typeface="Arial"/>
              <a:buChar char="»"/>
              <a:defRPr sz="2800">
                <a:latin typeface="Arial"/>
                <a:ea typeface="Arial"/>
                <a:cs typeface="Arial"/>
                <a:sym typeface="Arial"/>
              </a:defRPr>
            </a:lvl5pPr>
            <a:lvl6pPr marL="2606039" indent="-320039">
              <a:spcBef>
                <a:spcPts val="600"/>
              </a:spcBef>
              <a:buClr>
                <a:srgbClr val="00659E"/>
              </a:buClr>
              <a:buSzPct val="100000"/>
              <a:buFont typeface="Arial"/>
              <a:buChar char="•"/>
              <a:defRPr sz="2800">
                <a:latin typeface="Arial"/>
                <a:ea typeface="Arial"/>
                <a:cs typeface="Arial"/>
                <a:sym typeface="Arial"/>
              </a:defRPr>
            </a:lvl6pPr>
            <a:lvl7pPr marL="3063239" indent="-320039">
              <a:spcBef>
                <a:spcPts val="600"/>
              </a:spcBef>
              <a:buClr>
                <a:srgbClr val="00659E"/>
              </a:buClr>
              <a:buSzPct val="100000"/>
              <a:buFont typeface="Arial"/>
              <a:buChar char="•"/>
              <a:defRPr sz="2800">
                <a:latin typeface="Arial"/>
                <a:ea typeface="Arial"/>
                <a:cs typeface="Arial"/>
                <a:sym typeface="Arial"/>
              </a:defRPr>
            </a:lvl7pPr>
            <a:lvl8pPr marL="3520440" indent="-320040">
              <a:spcBef>
                <a:spcPts val="600"/>
              </a:spcBef>
              <a:buClr>
                <a:srgbClr val="00659E"/>
              </a:buClr>
              <a:buSzPct val="100000"/>
              <a:buFont typeface="Arial"/>
              <a:buChar char="•"/>
              <a:defRPr sz="2800">
                <a:latin typeface="Arial"/>
                <a:ea typeface="Arial"/>
                <a:cs typeface="Arial"/>
                <a:sym typeface="Arial"/>
              </a:defRPr>
            </a:lvl8pPr>
            <a:lvl9pPr marL="3977640" indent="-320040">
              <a:spcBef>
                <a:spcPts val="600"/>
              </a:spcBef>
              <a:buClr>
                <a:srgbClr val="00659E"/>
              </a:buClr>
              <a:buSzPct val="100000"/>
              <a:buFont typeface="Arial"/>
              <a:buChar char="•"/>
              <a:defRPr sz="2800">
                <a:latin typeface="Arial"/>
                <a:ea typeface="Arial"/>
                <a:cs typeface="Arial"/>
                <a:sym typeface="Arial"/>
              </a:defRPr>
            </a:lvl9pPr>
          </a:lstStyle>
          <a:p>
            <a:pPr marL="0" indent="0" defTabSz="584200">
              <a:spcBef>
                <a:spcPts val="300"/>
              </a:spcBef>
              <a:buFont typeface="Arial"/>
              <a:buNone/>
            </a:pPr>
            <a:r>
              <a:rPr lang="en-US" sz="2200" b="1" u="sng" dirty="0" smtClean="0">
                <a:latin typeface="Arial" panose="020B0604020202020204" pitchFamily="34" charset="0"/>
                <a:ea typeface="Helvetica Light"/>
                <a:cs typeface="Arial" panose="020B0604020202020204" pitchFamily="34" charset="0"/>
                <a:sym typeface="Helvetica Light"/>
              </a:rPr>
              <a:t>Future</a:t>
            </a:r>
            <a:endParaRPr lang="en-US" sz="2200" dirty="0">
              <a:latin typeface="Arial" panose="020B0604020202020204" pitchFamily="34" charset="0"/>
              <a:ea typeface="Helvetica Light"/>
              <a:cs typeface="Arial" panose="020B0604020202020204" pitchFamily="34" charset="0"/>
              <a:sym typeface="Helvetica Light"/>
            </a:endParaRPr>
          </a:p>
          <a:p>
            <a:pPr marL="152400" lvl="0" indent="-152400" defTabSz="584200"/>
            <a:r>
              <a:rPr lang="en-US" sz="2200" dirty="0" smtClean="0">
                <a:latin typeface="Arial" panose="020B0604020202020204" pitchFamily="34" charset="0"/>
                <a:ea typeface="Helvetica Light"/>
                <a:cs typeface="Arial" panose="020B0604020202020204" pitchFamily="34" charset="0"/>
                <a:sym typeface="Helvetica Light"/>
              </a:rPr>
              <a:t>More to come!</a:t>
            </a:r>
            <a:endParaRPr lang="en-US" sz="2200" dirty="0">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002926903"/>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asted-image.png"/>
          <p:cNvPicPr/>
          <p:nvPr/>
        </p:nvPicPr>
        <p:blipFill>
          <a:blip r:embed="rId3">
            <a:extLst/>
          </a:blip>
          <a:stretch>
            <a:fillRect/>
          </a:stretch>
        </p:blipFill>
        <p:spPr>
          <a:xfrm>
            <a:off x="511870" y="2108933"/>
            <a:ext cx="2378006" cy="3125961"/>
          </a:xfrm>
          <a:prstGeom prst="rect">
            <a:avLst/>
          </a:prstGeom>
          <a:ln w="12700">
            <a:miter lim="400000"/>
          </a:ln>
        </p:spPr>
      </p:pic>
      <p:pic>
        <p:nvPicPr>
          <p:cNvPr id="3" name="pasted-image.png"/>
          <p:cNvPicPr/>
          <p:nvPr/>
        </p:nvPicPr>
        <p:blipFill>
          <a:blip r:embed="rId4">
            <a:extLst/>
          </a:blip>
          <a:stretch>
            <a:fillRect/>
          </a:stretch>
        </p:blipFill>
        <p:spPr>
          <a:xfrm>
            <a:off x="3505200" y="201575"/>
            <a:ext cx="2297943" cy="2972371"/>
          </a:xfrm>
          <a:prstGeom prst="rect">
            <a:avLst/>
          </a:prstGeom>
          <a:ln w="12700">
            <a:miter lim="400000"/>
          </a:ln>
        </p:spPr>
      </p:pic>
      <p:pic>
        <p:nvPicPr>
          <p:cNvPr id="4" name="pasted-image.png"/>
          <p:cNvPicPr/>
          <p:nvPr/>
        </p:nvPicPr>
        <p:blipFill>
          <a:blip r:embed="rId5">
            <a:extLst/>
          </a:blip>
          <a:stretch>
            <a:fillRect/>
          </a:stretch>
        </p:blipFill>
        <p:spPr>
          <a:xfrm>
            <a:off x="6481079" y="2185542"/>
            <a:ext cx="2181086" cy="2817116"/>
          </a:xfrm>
          <a:prstGeom prst="rect">
            <a:avLst/>
          </a:prstGeom>
          <a:ln w="12700">
            <a:miter lim="400000"/>
          </a:ln>
        </p:spPr>
      </p:pic>
      <p:pic>
        <p:nvPicPr>
          <p:cNvPr id="5" name="droppedImage.png" descr="droppedImage.png"/>
          <p:cNvPicPr/>
          <p:nvPr/>
        </p:nvPicPr>
        <p:blipFill>
          <a:blip r:embed="rId6">
            <a:extLst/>
          </a:blip>
          <a:stretch>
            <a:fillRect/>
          </a:stretch>
        </p:blipFill>
        <p:spPr>
          <a:xfrm>
            <a:off x="3517900" y="3352800"/>
            <a:ext cx="2297942" cy="2971671"/>
          </a:xfrm>
          <a:prstGeom prst="rect">
            <a:avLst/>
          </a:prstGeom>
          <a:ln w="12700">
            <a:miter lim="400000"/>
          </a:ln>
        </p:spPr>
      </p:pic>
    </p:spTree>
    <p:extLst>
      <p:ext uri="{BB962C8B-B14F-4D97-AF65-F5344CB8AC3E}">
        <p14:creationId xmlns:p14="http://schemas.microsoft.com/office/powerpoint/2010/main" val="1039172407"/>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Perkins?</a:t>
            </a:r>
            <a:endParaRPr sz="3200" dirty="0">
              <a:solidFill>
                <a:srgbClr val="00659E"/>
              </a:solidFill>
            </a:endParaRPr>
          </a:p>
        </p:txBody>
      </p:sp>
      <p:sp>
        <p:nvSpPr>
          <p:cNvPr id="165" name="Shape 165"/>
          <p:cNvSpPr>
            <a:spLocks noGrp="1"/>
          </p:cNvSpPr>
          <p:nvPr>
            <p:ph type="body" idx="1"/>
          </p:nvPr>
        </p:nvSpPr>
        <p:spPr>
          <a:xfrm>
            <a:off x="228600" y="1143000"/>
            <a:ext cx="8610600" cy="4830763"/>
          </a:xfrm>
          <a:prstGeom prst="rect">
            <a:avLst/>
          </a:prstGeom>
        </p:spPr>
        <p:txBody>
          <a:bodyPr>
            <a:noAutofit/>
          </a:bodyPr>
          <a:lstStyle/>
          <a:p>
            <a:pPr lvl="0">
              <a:defRPr sz="1800"/>
            </a:pPr>
            <a:r>
              <a:rPr lang="en-US" sz="2200" dirty="0"/>
              <a:t>Authorized through September 30, </a:t>
            </a:r>
            <a:r>
              <a:rPr lang="en-US" sz="2200" dirty="0" smtClean="0"/>
              <a:t>2015</a:t>
            </a:r>
            <a:endParaRPr lang="en-US" sz="2200" dirty="0"/>
          </a:p>
          <a:p>
            <a:pPr lvl="1">
              <a:defRPr sz="1800"/>
            </a:pPr>
            <a:r>
              <a:rPr lang="en-US" sz="2200" dirty="0"/>
              <a:t>No Federal Capital Contribution (FCC) since FY 2005</a:t>
            </a:r>
          </a:p>
          <a:p>
            <a:pPr lvl="1">
              <a:defRPr sz="1800"/>
            </a:pPr>
            <a:r>
              <a:rPr lang="en-US" sz="2200" dirty="0"/>
              <a:t>No cancellation reimbursements since FY 2010</a:t>
            </a:r>
          </a:p>
          <a:p>
            <a:pPr lvl="0">
              <a:defRPr sz="1800"/>
            </a:pPr>
            <a:r>
              <a:rPr lang="en-US" sz="2200" dirty="0" smtClean="0"/>
              <a:t>ED </a:t>
            </a:r>
            <a:r>
              <a:rPr lang="en-US" sz="2200" dirty="0"/>
              <a:t>released stated that if schools make first disbursements prior to October 1, 2015, then they are allowed to make subsequent disbursements for the remainder of award year 2015-</a:t>
            </a:r>
            <a:r>
              <a:rPr lang="en-US" sz="2200" dirty="0" smtClean="0"/>
              <a:t>16</a:t>
            </a:r>
            <a:endParaRPr lang="en-US" sz="2200" dirty="0"/>
          </a:p>
          <a:p>
            <a:pPr lvl="1">
              <a:defRPr sz="1800"/>
            </a:pPr>
            <a:r>
              <a:rPr lang="en-US" sz="2200" dirty="0" smtClean="0"/>
              <a:t>Early Feb. ED issued DCL </a:t>
            </a:r>
            <a:r>
              <a:rPr lang="en-US" sz="2200" dirty="0"/>
              <a:t>GEN-15-</a:t>
            </a:r>
            <a:r>
              <a:rPr lang="en-US" sz="2200" dirty="0" smtClean="0"/>
              <a:t>03</a:t>
            </a:r>
          </a:p>
          <a:p>
            <a:pPr lvl="1">
              <a:defRPr sz="1800"/>
            </a:pPr>
            <a:r>
              <a:rPr lang="en-US" sz="2200" dirty="0" smtClean="0"/>
              <a:t>Make loans to certain </a:t>
            </a:r>
            <a:r>
              <a:rPr lang="en-US" sz="2200" dirty="0"/>
              <a:t>students </a:t>
            </a:r>
            <a:r>
              <a:rPr lang="en-US" sz="2200" dirty="0" smtClean="0"/>
              <a:t>through </a:t>
            </a:r>
            <a:r>
              <a:rPr lang="en-US" sz="2200" dirty="0"/>
              <a:t>September 30, </a:t>
            </a:r>
            <a:r>
              <a:rPr lang="en-US" sz="2200" dirty="0" smtClean="0"/>
              <a:t>2020 </a:t>
            </a:r>
            <a:r>
              <a:rPr lang="en-US" sz="2200" dirty="0"/>
              <a:t>to enable students who received loans for award years that end prior to October 1, </a:t>
            </a:r>
            <a:r>
              <a:rPr lang="en-US" sz="2200" dirty="0" smtClean="0"/>
              <a:t>2015 </a:t>
            </a:r>
            <a:r>
              <a:rPr lang="en-US" sz="2200" dirty="0"/>
              <a:t>to complete their studies. </a:t>
            </a:r>
            <a:endParaRPr lang="en-US" sz="2200" dirty="0" smtClean="0"/>
          </a:p>
          <a:p>
            <a:pPr>
              <a:defRPr sz="1800"/>
            </a:pPr>
            <a:r>
              <a:rPr lang="en-US" sz="2200" dirty="0" smtClean="0"/>
              <a:t>If </a:t>
            </a:r>
            <a:r>
              <a:rPr lang="en-US" sz="2200" dirty="0"/>
              <a:t>Congress does not proactively act to keep the program, it will expire on September 30, </a:t>
            </a:r>
            <a:r>
              <a:rPr lang="en-US" sz="2200" dirty="0" smtClean="0"/>
              <a:t>2016</a:t>
            </a:r>
            <a:endParaRPr lang="en-US" sz="2200" dirty="0"/>
          </a:p>
          <a:p>
            <a:pPr lvl="1">
              <a:defRPr sz="1800"/>
            </a:pPr>
            <a:r>
              <a:rPr lang="en-US" sz="2200" dirty="0" smtClean="0"/>
              <a:t>Cost concerns fueling uncertainty</a:t>
            </a:r>
            <a:endParaRPr lang="en-US" sz="2200" dirty="0"/>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Perkins?</a:t>
            </a:r>
            <a:endParaRPr sz="3200" dirty="0">
              <a:solidFill>
                <a:srgbClr val="00659E"/>
              </a:solidFill>
            </a:endParaRPr>
          </a:p>
        </p:txBody>
      </p:sp>
      <p:sp>
        <p:nvSpPr>
          <p:cNvPr id="165" name="Shape 165"/>
          <p:cNvSpPr>
            <a:spLocks noGrp="1"/>
          </p:cNvSpPr>
          <p:nvPr>
            <p:ph type="body" idx="1"/>
          </p:nvPr>
        </p:nvSpPr>
        <p:spPr>
          <a:xfrm>
            <a:off x="228600" y="1143000"/>
            <a:ext cx="8610600" cy="4830763"/>
          </a:xfrm>
          <a:prstGeom prst="rect">
            <a:avLst/>
          </a:prstGeom>
        </p:spPr>
        <p:txBody>
          <a:bodyPr>
            <a:noAutofit/>
          </a:bodyPr>
          <a:lstStyle/>
          <a:p>
            <a:pPr lvl="0">
              <a:defRPr sz="1800"/>
            </a:pPr>
            <a:r>
              <a:rPr lang="en-US" sz="2200" dirty="0" smtClean="0"/>
              <a:t>Where does NASFAA stand on Perkins</a:t>
            </a:r>
          </a:p>
          <a:p>
            <a:pPr lvl="1">
              <a:defRPr sz="1800"/>
            </a:pPr>
            <a:r>
              <a:rPr lang="en-US" sz="2200" dirty="0"/>
              <a:t>Reauthorization Task Force (RTF) called for the continuance of Perkins, along with the other campus-based aid programs</a:t>
            </a:r>
          </a:p>
          <a:p>
            <a:pPr lvl="1">
              <a:defRPr sz="1800"/>
            </a:pPr>
            <a:r>
              <a:rPr lang="en-US" sz="2200" dirty="0"/>
              <a:t>Advocating for the program on Capitol Hill</a:t>
            </a:r>
          </a:p>
          <a:p>
            <a:pPr lvl="1">
              <a:defRPr sz="1800"/>
            </a:pPr>
            <a:r>
              <a:rPr lang="en-US" sz="2200" dirty="0"/>
              <a:t>If program ceases, NASFAA’s RTF offered the following recommendations</a:t>
            </a:r>
            <a:r>
              <a:rPr lang="en-US" sz="2200" dirty="0" smtClean="0"/>
              <a:t>:</a:t>
            </a:r>
          </a:p>
          <a:p>
            <a:pPr lvl="2">
              <a:defRPr sz="1800"/>
            </a:pPr>
            <a:r>
              <a:rPr lang="en-US" sz="1800" dirty="0"/>
              <a:t>Instruct the Secretary of Education to offset the amount of FCC to be returned to the federal government by the aggregate amount of unfunded reimbursement for cancellations </a:t>
            </a:r>
          </a:p>
          <a:p>
            <a:pPr lvl="2">
              <a:defRPr sz="1800"/>
            </a:pPr>
            <a:r>
              <a:rPr lang="en-US" sz="1800" dirty="0"/>
              <a:t>Ensure that institutional contributions made in excess of the minimum required or made when there was no new FCC are also offset so that the amount due to the federal government is not </a:t>
            </a:r>
            <a:r>
              <a:rPr lang="en-US" sz="1800" dirty="0" smtClean="0"/>
              <a:t>overestimated</a:t>
            </a:r>
          </a:p>
          <a:p>
            <a:pPr lvl="0">
              <a:defRPr sz="1800"/>
            </a:pPr>
            <a:r>
              <a:rPr lang="en-US" sz="2200" dirty="0"/>
              <a:t>Where does </a:t>
            </a:r>
            <a:r>
              <a:rPr lang="en-US" sz="2200" dirty="0" smtClean="0"/>
              <a:t>the Administration stand </a:t>
            </a:r>
            <a:r>
              <a:rPr lang="en-US" sz="2200" dirty="0"/>
              <a:t>on </a:t>
            </a:r>
            <a:r>
              <a:rPr lang="en-US" sz="2200" dirty="0" smtClean="0"/>
              <a:t>Perkins?</a:t>
            </a:r>
          </a:p>
          <a:p>
            <a:pPr lvl="1">
              <a:defRPr sz="1800"/>
            </a:pPr>
            <a:r>
              <a:rPr lang="en-US" sz="2200" dirty="0" smtClean="0"/>
              <a:t>Perkins reform proposal in budget request</a:t>
            </a:r>
            <a:endParaRPr lang="en-US" sz="2200" dirty="0"/>
          </a:p>
          <a:p>
            <a:pPr>
              <a:defRPr sz="1800"/>
            </a:pPr>
            <a:endParaRPr lang="en-US" sz="2200" dirty="0"/>
          </a:p>
          <a:p>
            <a:pPr lvl="1">
              <a:defRPr sz="1800"/>
            </a:pPr>
            <a:endParaRPr lang="en-US" sz="2200" dirty="0"/>
          </a:p>
        </p:txBody>
      </p:sp>
    </p:spTree>
    <p:extLst>
      <p:ext uri="{BB962C8B-B14F-4D97-AF65-F5344CB8AC3E}">
        <p14:creationId xmlns:p14="http://schemas.microsoft.com/office/powerpoint/2010/main" val="2900027367"/>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prstGeom prst="rect">
            <a:avLst/>
          </a:prstGeom>
        </p:spPr>
        <p:txBody>
          <a:bodyPr/>
          <a:lstStyle/>
          <a:p>
            <a:pPr lvl="0">
              <a:defRPr sz="1800">
                <a:solidFill>
                  <a:srgbClr val="000000"/>
                </a:solidFill>
              </a:defRPr>
            </a:pPr>
            <a:r>
              <a:rPr sz="3200">
                <a:solidFill>
                  <a:srgbClr val="00659E"/>
                </a:solidFill>
              </a:rPr>
              <a:t>Negotiated Rulemaking Update	</a:t>
            </a:r>
          </a:p>
        </p:txBody>
      </p:sp>
      <p:sp>
        <p:nvSpPr>
          <p:cNvPr id="174" name="Shape 174"/>
          <p:cNvSpPr>
            <a:spLocks noGrp="1"/>
          </p:cNvSpPr>
          <p:nvPr>
            <p:ph type="body" idx="1"/>
          </p:nvPr>
        </p:nvSpPr>
        <p:spPr>
          <a:xfrm>
            <a:off x="228600" y="1265237"/>
            <a:ext cx="8382000" cy="4830763"/>
          </a:xfrm>
          <a:prstGeom prst="rect">
            <a:avLst/>
          </a:prstGeom>
        </p:spPr>
        <p:txBody>
          <a:bodyPr>
            <a:normAutofit lnSpcReduction="10000"/>
          </a:bodyPr>
          <a:lstStyle/>
          <a:p>
            <a:pPr lvl="0">
              <a:defRPr sz="1800"/>
            </a:pPr>
            <a:r>
              <a:rPr lang="en-US" sz="2800" dirty="0" smtClean="0"/>
              <a:t>PAYE</a:t>
            </a:r>
          </a:p>
          <a:p>
            <a:pPr lvl="1">
              <a:defRPr sz="1800"/>
            </a:pPr>
            <a:r>
              <a:rPr lang="en-US" sz="2200" dirty="0" smtClean="0"/>
              <a:t>First session held 2/24 - 2/25</a:t>
            </a:r>
            <a:endParaRPr lang="en-US" sz="2200" dirty="0"/>
          </a:p>
          <a:p>
            <a:pPr lvl="1">
              <a:defRPr sz="1800"/>
            </a:pPr>
            <a:r>
              <a:rPr lang="en-US" sz="2200" dirty="0" smtClean="0"/>
              <a:t>ED proposed PAYE2 and received significant pushback</a:t>
            </a:r>
            <a:endParaRPr lang="en-US" sz="2200" dirty="0"/>
          </a:p>
          <a:p>
            <a:pPr lvl="1">
              <a:defRPr sz="1800"/>
            </a:pPr>
            <a:r>
              <a:rPr lang="en-US" sz="2200" dirty="0" smtClean="0"/>
              <a:t>Will consider five new proposals</a:t>
            </a:r>
          </a:p>
          <a:p>
            <a:pPr lvl="2">
              <a:defRPr sz="1800"/>
            </a:pPr>
            <a:r>
              <a:rPr lang="en-US" sz="1800" dirty="0"/>
              <a:t>“Warm transfer” from loan </a:t>
            </a:r>
            <a:r>
              <a:rPr lang="en-US" sz="1800" dirty="0" smtClean="0"/>
              <a:t>rehabilitation</a:t>
            </a:r>
          </a:p>
          <a:p>
            <a:pPr lvl="2">
              <a:defRPr sz="1800"/>
            </a:pPr>
            <a:r>
              <a:rPr lang="en-US" sz="1800" dirty="0" smtClean="0"/>
              <a:t>Two technical changes</a:t>
            </a:r>
          </a:p>
          <a:p>
            <a:pPr lvl="3">
              <a:defRPr sz="1800"/>
            </a:pPr>
            <a:r>
              <a:rPr lang="en-US" sz="1800" dirty="0" smtClean="0"/>
              <a:t>Lower </a:t>
            </a:r>
            <a:r>
              <a:rPr lang="en-US" sz="1800" dirty="0"/>
              <a:t>rehabilitation collection fees from </a:t>
            </a:r>
            <a:r>
              <a:rPr lang="en-US" sz="1800" dirty="0" smtClean="0"/>
              <a:t>18.5% to 16% </a:t>
            </a:r>
          </a:p>
          <a:p>
            <a:pPr lvl="3">
              <a:defRPr sz="1800"/>
            </a:pPr>
            <a:r>
              <a:rPr lang="en-US" sz="1800" dirty="0"/>
              <a:t>A</a:t>
            </a:r>
            <a:r>
              <a:rPr lang="en-US" sz="1800" dirty="0" smtClean="0"/>
              <a:t> </a:t>
            </a:r>
            <a:r>
              <a:rPr lang="en-US" sz="1800" dirty="0"/>
              <a:t>provision regarding the sale of defaulted loans before </a:t>
            </a:r>
            <a:r>
              <a:rPr lang="en-US" sz="1800" dirty="0" smtClean="0"/>
              <a:t>rehabilitation</a:t>
            </a:r>
          </a:p>
          <a:p>
            <a:pPr lvl="2">
              <a:defRPr sz="1800"/>
            </a:pPr>
            <a:r>
              <a:rPr lang="en-US" sz="1800" dirty="0"/>
              <a:t>Participation rate index (PRI) appeals for cohort default rates (CDRs</a:t>
            </a:r>
            <a:r>
              <a:rPr lang="en-US" sz="1800" dirty="0" smtClean="0"/>
              <a:t>)</a:t>
            </a:r>
          </a:p>
          <a:p>
            <a:pPr lvl="2">
              <a:defRPr sz="1800"/>
            </a:pPr>
            <a:r>
              <a:rPr lang="en-US" sz="1800" dirty="0"/>
              <a:t>Lump sum payments from the Department of Defense (</a:t>
            </a:r>
            <a:r>
              <a:rPr lang="en-US" sz="1800" dirty="0" err="1"/>
              <a:t>DoD</a:t>
            </a:r>
            <a:r>
              <a:rPr lang="en-US" sz="1800" dirty="0" smtClean="0"/>
              <a:t>)</a:t>
            </a:r>
          </a:p>
          <a:p>
            <a:pPr lvl="2">
              <a:defRPr sz="1800"/>
            </a:pPr>
            <a:r>
              <a:rPr lang="en-US" sz="1800" dirty="0"/>
              <a:t>Required PAYE renewal notifications to borrowers:</a:t>
            </a:r>
          </a:p>
          <a:p>
            <a:pPr lvl="1">
              <a:defRPr sz="1800"/>
            </a:pPr>
            <a:r>
              <a:rPr lang="en-US" sz="2200" dirty="0" smtClean="0"/>
              <a:t>Next session 3/31 - 4/2</a:t>
            </a:r>
            <a:endParaRPr lang="en-US" sz="2200" dirty="0"/>
          </a:p>
        </p:txBody>
      </p:sp>
    </p:spTree>
    <p:extLst>
      <p:ext uri="{BB962C8B-B14F-4D97-AF65-F5344CB8AC3E}">
        <p14:creationId xmlns:p14="http://schemas.microsoft.com/office/powerpoint/2010/main" val="143212270"/>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CBO Updated Baseline</a:t>
            </a:r>
            <a:endParaRPr sz="3200" dirty="0">
              <a:solidFill>
                <a:srgbClr val="00659E"/>
              </a:solidFill>
            </a:endParaRPr>
          </a:p>
        </p:txBody>
      </p:sp>
      <p:sp>
        <p:nvSpPr>
          <p:cNvPr id="180" name="Shape 180"/>
          <p:cNvSpPr>
            <a:spLocks noGrp="1"/>
          </p:cNvSpPr>
          <p:nvPr>
            <p:ph type="body" idx="1"/>
          </p:nvPr>
        </p:nvSpPr>
        <p:spPr>
          <a:xfrm>
            <a:off x="228600" y="1265237"/>
            <a:ext cx="8610600" cy="4830763"/>
          </a:xfrm>
          <a:prstGeom prst="rect">
            <a:avLst/>
          </a:prstGeom>
        </p:spPr>
        <p:txBody>
          <a:bodyPr/>
          <a:lstStyle/>
          <a:p>
            <a:pPr lvl="0">
              <a:defRPr sz="1800"/>
            </a:pPr>
            <a:r>
              <a:rPr lang="en-US" dirty="0" smtClean="0"/>
              <a:t>Updated 3/9, includes revisions to long-term outlooks for student loans and Pell</a:t>
            </a:r>
          </a:p>
          <a:p>
            <a:pPr lvl="0">
              <a:defRPr sz="1800"/>
            </a:pPr>
            <a:r>
              <a:rPr lang="en-US" dirty="0" smtClean="0"/>
              <a:t>Loans</a:t>
            </a:r>
          </a:p>
          <a:p>
            <a:pPr lvl="1">
              <a:defRPr sz="1800"/>
            </a:pPr>
            <a:r>
              <a:rPr lang="en-US" dirty="0" smtClean="0"/>
              <a:t>Projects </a:t>
            </a:r>
            <a:r>
              <a:rPr lang="en-US" dirty="0"/>
              <a:t>a $27 billion </a:t>
            </a:r>
            <a:r>
              <a:rPr lang="en-US" dirty="0" smtClean="0"/>
              <a:t>(30%) </a:t>
            </a:r>
            <a:r>
              <a:rPr lang="en-US" dirty="0"/>
              <a:t>increase in outlays for student loans for the 2016–2025 period. </a:t>
            </a:r>
            <a:endParaRPr lang="en-US" dirty="0" smtClean="0"/>
          </a:p>
          <a:p>
            <a:pPr lvl="2">
              <a:defRPr sz="1800"/>
            </a:pPr>
            <a:r>
              <a:rPr lang="en-US" dirty="0"/>
              <a:t>H</a:t>
            </a:r>
            <a:r>
              <a:rPr lang="en-US" dirty="0" smtClean="0"/>
              <a:t>igher </a:t>
            </a:r>
            <a:r>
              <a:rPr lang="en-US" dirty="0"/>
              <a:t>estimates of the number of loans in default </a:t>
            </a:r>
            <a:r>
              <a:rPr lang="en-US" dirty="0" smtClean="0"/>
              <a:t>and</a:t>
            </a:r>
          </a:p>
          <a:p>
            <a:pPr lvl="2">
              <a:defRPr sz="1800"/>
            </a:pPr>
            <a:r>
              <a:rPr lang="en-US" dirty="0"/>
              <a:t>L</a:t>
            </a:r>
            <a:r>
              <a:rPr lang="en-US" dirty="0" smtClean="0"/>
              <a:t>ower estimates of collections</a:t>
            </a:r>
          </a:p>
          <a:p>
            <a:pPr lvl="2">
              <a:defRPr sz="1800"/>
            </a:pPr>
            <a:r>
              <a:rPr lang="en-US" dirty="0"/>
              <a:t>I</a:t>
            </a:r>
            <a:r>
              <a:rPr lang="en-US" dirty="0" smtClean="0"/>
              <a:t>ncreases </a:t>
            </a:r>
            <a:r>
              <a:rPr lang="en-US" dirty="0"/>
              <a:t>in the </a:t>
            </a:r>
            <a:r>
              <a:rPr lang="en-US" dirty="0" smtClean="0"/>
              <a:t>est. </a:t>
            </a:r>
            <a:r>
              <a:rPr lang="en-US" dirty="0"/>
              <a:t>cost to administer the </a:t>
            </a:r>
            <a:r>
              <a:rPr lang="en-US" dirty="0" smtClean="0"/>
              <a:t>loan programs</a:t>
            </a:r>
            <a:endParaRPr lang="en-US" dirty="0"/>
          </a:p>
          <a:p>
            <a:pPr lvl="2">
              <a:defRPr sz="1800"/>
            </a:pPr>
            <a:r>
              <a:rPr lang="en-US" dirty="0" smtClean="0"/>
              <a:t>Increased </a:t>
            </a:r>
            <a:r>
              <a:rPr lang="en-US" dirty="0"/>
              <a:t>participation in repayment plans that are based on the income of borrowers</a:t>
            </a:r>
            <a:r>
              <a:rPr lang="en-US" dirty="0" smtClean="0"/>
              <a:t>.</a:t>
            </a:r>
          </a:p>
          <a:p>
            <a:pPr>
              <a:defRPr sz="1800"/>
            </a:pPr>
            <a:r>
              <a:rPr lang="en-US" dirty="0" smtClean="0"/>
              <a:t>Pell</a:t>
            </a:r>
          </a:p>
          <a:p>
            <a:pPr lvl="1">
              <a:defRPr sz="1800"/>
            </a:pPr>
            <a:r>
              <a:rPr lang="en-US" dirty="0" smtClean="0"/>
              <a:t>Funding cliff moved one year further out</a:t>
            </a:r>
          </a:p>
          <a:p>
            <a:pPr lvl="1">
              <a:defRPr sz="1800"/>
            </a:pPr>
            <a:r>
              <a:rPr lang="en-US" dirty="0" smtClean="0"/>
              <a:t>Shortfall starts in FY18, $2.3 billion</a:t>
            </a:r>
          </a:p>
          <a:p>
            <a:pPr lvl="1">
              <a:defRPr sz="1800"/>
            </a:pPr>
            <a:r>
              <a:rPr lang="en-US" dirty="0" smtClean="0"/>
              <a:t>Total shortfall FY18-FY25 of $31.8 billion</a:t>
            </a:r>
          </a:p>
          <a:p>
            <a:pPr>
              <a:defRPr sz="1800"/>
            </a:pPr>
            <a:r>
              <a:rPr lang="en-US" dirty="0" smtClean="0"/>
              <a:t>Overall, deficit is projected to go down because of lower ACA costs</a:t>
            </a:r>
            <a:endParaRPr dirty="0"/>
          </a:p>
        </p:txBody>
      </p:sp>
    </p:spTree>
    <p:extLst>
      <p:ext uri="{BB962C8B-B14F-4D97-AF65-F5344CB8AC3E}">
        <p14:creationId xmlns:p14="http://schemas.microsoft.com/office/powerpoint/2010/main" val="2777073634"/>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White House:</a:t>
            </a:r>
            <a:r>
              <a:rPr lang="en-US" dirty="0"/>
              <a:t> </a:t>
            </a:r>
            <a:r>
              <a:rPr lang="en-US" sz="3200" dirty="0" smtClean="0">
                <a:solidFill>
                  <a:srgbClr val="00659E"/>
                </a:solidFill>
              </a:rPr>
              <a:t>Student Aid Bill of Rights</a:t>
            </a:r>
            <a:endParaRPr sz="3200" dirty="0">
              <a:solidFill>
                <a:srgbClr val="00659E"/>
              </a:solidFill>
            </a:endParaRPr>
          </a:p>
        </p:txBody>
      </p:sp>
      <p:sp>
        <p:nvSpPr>
          <p:cNvPr id="186" name="Shape 186"/>
          <p:cNvSpPr>
            <a:spLocks noGrp="1"/>
          </p:cNvSpPr>
          <p:nvPr>
            <p:ph type="body" idx="1"/>
          </p:nvPr>
        </p:nvSpPr>
        <p:spPr>
          <a:xfrm>
            <a:off x="228600" y="1265237"/>
            <a:ext cx="8610600" cy="4830763"/>
          </a:xfrm>
          <a:prstGeom prst="rect">
            <a:avLst/>
          </a:prstGeom>
        </p:spPr>
        <p:txBody>
          <a:bodyPr/>
          <a:lstStyle/>
          <a:p>
            <a:pPr marL="293914" lvl="0" indent="-293914">
              <a:lnSpc>
                <a:spcPct val="90000"/>
              </a:lnSpc>
              <a:spcBef>
                <a:spcPts val="1200"/>
              </a:spcBef>
              <a:defRPr sz="1800"/>
            </a:pPr>
            <a:r>
              <a:rPr lang="en-US" sz="2400" dirty="0" smtClean="0"/>
              <a:t>Announced March 10, 2015</a:t>
            </a:r>
          </a:p>
          <a:p>
            <a:pPr marL="293914" lvl="0" indent="-293914">
              <a:lnSpc>
                <a:spcPct val="90000"/>
              </a:lnSpc>
              <a:spcBef>
                <a:spcPts val="1200"/>
              </a:spcBef>
              <a:defRPr sz="1800"/>
            </a:pPr>
            <a:r>
              <a:rPr lang="en-US" sz="2400" dirty="0" smtClean="0"/>
              <a:t>Echoes work of NASFAA Servicing Issues Task Force</a:t>
            </a:r>
          </a:p>
          <a:p>
            <a:pPr marL="293914" lvl="0" indent="-293914">
              <a:lnSpc>
                <a:spcPct val="90000"/>
              </a:lnSpc>
              <a:spcBef>
                <a:spcPts val="1200"/>
              </a:spcBef>
              <a:defRPr sz="1800"/>
            </a:pPr>
            <a:r>
              <a:rPr lang="en-US" sz="2400" dirty="0" smtClean="0"/>
              <a:t>Key points:</a:t>
            </a:r>
          </a:p>
          <a:p>
            <a:pPr marL="751114" lvl="1" indent="-293914">
              <a:lnSpc>
                <a:spcPct val="90000"/>
              </a:lnSpc>
              <a:spcBef>
                <a:spcPts val="1200"/>
              </a:spcBef>
              <a:defRPr sz="1800"/>
            </a:pPr>
            <a:r>
              <a:rPr lang="en-US" sz="2200" dirty="0" smtClean="0"/>
              <a:t>Create </a:t>
            </a:r>
            <a:r>
              <a:rPr lang="en-US" sz="2200" dirty="0"/>
              <a:t>a centralized portal in which borrowers could get information on, and pay down, their student loans. </a:t>
            </a:r>
            <a:endParaRPr lang="en-US" sz="2200" dirty="0" smtClean="0"/>
          </a:p>
          <a:p>
            <a:pPr marL="751114" lvl="1" indent="-293914">
              <a:lnSpc>
                <a:spcPct val="90000"/>
              </a:lnSpc>
              <a:spcBef>
                <a:spcPts val="1200"/>
              </a:spcBef>
              <a:defRPr sz="1800"/>
            </a:pPr>
            <a:r>
              <a:rPr lang="en-US" sz="2200" dirty="0"/>
              <a:t>D</a:t>
            </a:r>
            <a:r>
              <a:rPr lang="en-US" sz="2200" dirty="0" smtClean="0"/>
              <a:t>evelop </a:t>
            </a:r>
            <a:r>
              <a:rPr lang="en-US" sz="2200" dirty="0"/>
              <a:t>an online student aid complaint </a:t>
            </a:r>
            <a:r>
              <a:rPr lang="en-US" sz="2200" dirty="0" smtClean="0"/>
              <a:t>system</a:t>
            </a:r>
          </a:p>
          <a:p>
            <a:pPr marL="751114" lvl="1" indent="-293914">
              <a:lnSpc>
                <a:spcPct val="90000"/>
              </a:lnSpc>
              <a:spcBef>
                <a:spcPts val="1200"/>
              </a:spcBef>
              <a:defRPr sz="1800"/>
            </a:pPr>
            <a:r>
              <a:rPr lang="en-US" sz="2200" dirty="0" smtClean="0"/>
              <a:t>Notification </a:t>
            </a:r>
            <a:r>
              <a:rPr lang="en-US" sz="2200" dirty="0"/>
              <a:t>to borrowers of transfer between </a:t>
            </a:r>
            <a:r>
              <a:rPr lang="en-US" sz="2200" dirty="0" smtClean="0"/>
              <a:t>servicers</a:t>
            </a:r>
          </a:p>
          <a:p>
            <a:pPr marL="751114" lvl="1" indent="-293914">
              <a:lnSpc>
                <a:spcPct val="90000"/>
              </a:lnSpc>
              <a:spcBef>
                <a:spcPts val="1200"/>
              </a:spcBef>
              <a:defRPr sz="1800"/>
            </a:pPr>
            <a:r>
              <a:rPr lang="en-US" sz="2200" dirty="0" smtClean="0"/>
              <a:t>Study multi-year IBR application</a:t>
            </a:r>
          </a:p>
          <a:p>
            <a:pPr marL="751114" lvl="1" indent="-293914">
              <a:lnSpc>
                <a:spcPct val="90000"/>
              </a:lnSpc>
              <a:spcBef>
                <a:spcPts val="1200"/>
              </a:spcBef>
              <a:defRPr sz="1800"/>
            </a:pPr>
            <a:r>
              <a:rPr lang="en-US" sz="2200" dirty="0"/>
              <a:t>A</a:t>
            </a:r>
            <a:r>
              <a:rPr lang="en-US" sz="2200" dirty="0" smtClean="0"/>
              <a:t>pply </a:t>
            </a:r>
            <a:r>
              <a:rPr lang="en-US" sz="2200" dirty="0"/>
              <a:t>prepayments to the loan with the highest interest rates</a:t>
            </a:r>
            <a:endParaRPr lang="en-US" sz="2200" dirty="0" smtClean="0"/>
          </a:p>
          <a:p>
            <a:pPr marL="751114" lvl="1" indent="-293914">
              <a:lnSpc>
                <a:spcPct val="90000"/>
              </a:lnSpc>
              <a:spcBef>
                <a:spcPts val="1200"/>
              </a:spcBef>
              <a:defRPr sz="1800"/>
            </a:pPr>
            <a:r>
              <a:rPr lang="en-US" sz="2200" dirty="0"/>
              <a:t>T</a:t>
            </a:r>
            <a:r>
              <a:rPr lang="en-US" sz="2200" dirty="0" smtClean="0"/>
              <a:t>wo pilot </a:t>
            </a:r>
            <a:r>
              <a:rPr lang="en-US" sz="2200" dirty="0"/>
              <a:t>studies on how borrowers receive information about servicing and how they choose repayment plans</a:t>
            </a:r>
          </a:p>
        </p:txBody>
      </p:sp>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Unusual Enrollment History</a:t>
            </a:r>
            <a:endParaRPr sz="3200" dirty="0">
              <a:solidFill>
                <a:srgbClr val="00659E"/>
              </a:solidFill>
            </a:endParaRPr>
          </a:p>
        </p:txBody>
      </p:sp>
      <p:sp>
        <p:nvSpPr>
          <p:cNvPr id="186" name="Shape 186"/>
          <p:cNvSpPr>
            <a:spLocks noGrp="1"/>
          </p:cNvSpPr>
          <p:nvPr>
            <p:ph type="body" idx="1"/>
          </p:nvPr>
        </p:nvSpPr>
        <p:spPr>
          <a:xfrm>
            <a:off x="228600" y="1265237"/>
            <a:ext cx="8610600" cy="4830763"/>
          </a:xfrm>
          <a:prstGeom prst="rect">
            <a:avLst/>
          </a:prstGeom>
        </p:spPr>
        <p:txBody>
          <a:bodyPr/>
          <a:lstStyle/>
          <a:p>
            <a:pPr marL="293914" lvl="0" indent="-293914">
              <a:lnSpc>
                <a:spcPct val="90000"/>
              </a:lnSpc>
              <a:spcBef>
                <a:spcPts val="1200"/>
              </a:spcBef>
              <a:defRPr sz="1800"/>
            </a:pPr>
            <a:r>
              <a:rPr lang="en-US" sz="2400" dirty="0" smtClean="0"/>
              <a:t>ED is expanding the unusual enrollment flag for 15-16</a:t>
            </a:r>
          </a:p>
          <a:p>
            <a:pPr marL="293914" lvl="0" indent="-293914">
              <a:lnSpc>
                <a:spcPct val="90000"/>
              </a:lnSpc>
              <a:spcBef>
                <a:spcPts val="1200"/>
              </a:spcBef>
              <a:defRPr sz="1800"/>
            </a:pPr>
            <a:r>
              <a:rPr lang="en-US" sz="2400" dirty="0" smtClean="0"/>
              <a:t>New factors:</a:t>
            </a:r>
          </a:p>
          <a:p>
            <a:pPr marL="751114" lvl="1" indent="-293914">
              <a:lnSpc>
                <a:spcPct val="90000"/>
              </a:lnSpc>
              <a:spcBef>
                <a:spcPts val="1200"/>
              </a:spcBef>
              <a:defRPr sz="1800"/>
            </a:pPr>
            <a:r>
              <a:rPr lang="en-US" sz="2200" dirty="0"/>
              <a:t>Must review </a:t>
            </a:r>
            <a:r>
              <a:rPr lang="en-US" sz="2200" dirty="0" smtClean="0"/>
              <a:t>flagged students who </a:t>
            </a:r>
            <a:r>
              <a:rPr lang="en-US" sz="2200" dirty="0"/>
              <a:t>received either Federal Pell Grants or Federal Direct Student Loans</a:t>
            </a:r>
            <a:endParaRPr lang="en-US" sz="2200" dirty="0" smtClean="0"/>
          </a:p>
          <a:p>
            <a:pPr marL="1198789" lvl="2" indent="-293914">
              <a:lnSpc>
                <a:spcPct val="90000"/>
              </a:lnSpc>
              <a:spcBef>
                <a:spcPts val="1200"/>
              </a:spcBef>
              <a:defRPr sz="1800"/>
            </a:pPr>
            <a:r>
              <a:rPr lang="en-US" sz="2000" dirty="0" smtClean="0"/>
              <a:t>Does not include Direct </a:t>
            </a:r>
            <a:r>
              <a:rPr lang="en-US" sz="2000" dirty="0"/>
              <a:t>Consolidation Loan or </a:t>
            </a:r>
            <a:r>
              <a:rPr lang="en-US" sz="2000" dirty="0" smtClean="0"/>
              <a:t>Parent </a:t>
            </a:r>
            <a:r>
              <a:rPr lang="en-US" sz="2000" dirty="0"/>
              <a:t>PLUS </a:t>
            </a:r>
            <a:r>
              <a:rPr lang="en-US" sz="2000" dirty="0" smtClean="0"/>
              <a:t>loans </a:t>
            </a:r>
          </a:p>
          <a:p>
            <a:pPr marL="751114" lvl="1" indent="-293914">
              <a:lnSpc>
                <a:spcPct val="90000"/>
              </a:lnSpc>
              <a:spcBef>
                <a:spcPts val="1200"/>
              </a:spcBef>
              <a:defRPr sz="1800"/>
            </a:pPr>
            <a:r>
              <a:rPr lang="en-US" sz="2200" dirty="0"/>
              <a:t>Review period extended from prior three award years to prior four award year</a:t>
            </a:r>
          </a:p>
          <a:p>
            <a:pPr marL="293914" indent="-293914">
              <a:lnSpc>
                <a:spcPct val="90000"/>
              </a:lnSpc>
              <a:spcBef>
                <a:spcPts val="1200"/>
              </a:spcBef>
              <a:defRPr sz="1800"/>
            </a:pPr>
            <a:r>
              <a:rPr lang="en-US" sz="2400" dirty="0" smtClean="0"/>
              <a:t>Review </a:t>
            </a:r>
            <a:r>
              <a:rPr lang="en-US" sz="2400" dirty="0"/>
              <a:t>and resolution process remains unchanged</a:t>
            </a:r>
          </a:p>
          <a:p>
            <a:pPr marL="293914" indent="-293914">
              <a:lnSpc>
                <a:spcPct val="90000"/>
              </a:lnSpc>
              <a:spcBef>
                <a:spcPts val="1200"/>
              </a:spcBef>
              <a:defRPr sz="1800"/>
            </a:pPr>
            <a:r>
              <a:rPr lang="en-US" sz="2400" dirty="0"/>
              <a:t>For more information, see GEN-13-09 and GEN-15-05</a:t>
            </a:r>
          </a:p>
        </p:txBody>
      </p:sp>
    </p:spTree>
    <p:extLst>
      <p:ext uri="{BB962C8B-B14F-4D97-AF65-F5344CB8AC3E}">
        <p14:creationId xmlns:p14="http://schemas.microsoft.com/office/powerpoint/2010/main" val="3492155936"/>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Content Placeholder 2"/>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marL="344488" indent="-342900">
              <a:spcBef>
                <a:spcPts val="4800"/>
              </a:spcBef>
              <a:buFont typeface="Arial"/>
              <a:buChar char="•"/>
            </a:pPr>
            <a:r>
              <a:rPr lang="en-US" altLang="en-US" dirty="0" smtClean="0"/>
              <a:t>Partisanship, Brinkmanship, and “Blame Game” </a:t>
            </a:r>
          </a:p>
          <a:p>
            <a:pPr marL="344488" indent="-342900">
              <a:spcBef>
                <a:spcPts val="4800"/>
              </a:spcBef>
              <a:buFont typeface="Arial"/>
              <a:buChar char="•"/>
            </a:pPr>
            <a:r>
              <a:rPr lang="en-US" altLang="en-US" dirty="0" smtClean="0"/>
              <a:t>Deficit Reduction</a:t>
            </a:r>
          </a:p>
          <a:p>
            <a:pPr marL="344488" indent="-342900">
              <a:spcBef>
                <a:spcPts val="4800"/>
              </a:spcBef>
              <a:buFont typeface="Arial"/>
              <a:buChar char="•"/>
            </a:pPr>
            <a:r>
              <a:rPr lang="en-US" altLang="en-US" dirty="0" smtClean="0"/>
              <a:t>Budget Politics Dictating Policy</a:t>
            </a:r>
          </a:p>
          <a:p>
            <a:pPr marL="344488" indent="-342900">
              <a:spcBef>
                <a:spcPts val="4800"/>
              </a:spcBef>
              <a:buFont typeface="Arial"/>
              <a:buChar char="•"/>
            </a:pPr>
            <a:r>
              <a:rPr lang="en-US" altLang="en-US" dirty="0" smtClean="0"/>
              <a:t>2016 Election! (Already? Sigh.)</a:t>
            </a:r>
          </a:p>
        </p:txBody>
      </p:sp>
      <p:sp>
        <p:nvSpPr>
          <p:cNvPr id="5" name="Title 1"/>
          <p:cNvSpPr>
            <a:spLocks noGrp="1"/>
          </p:cNvSpPr>
          <p:nvPr>
            <p:ph type="title"/>
          </p:nvPr>
        </p:nvSpPr>
        <p:spPr/>
        <p:txBody>
          <a:bodyPr/>
          <a:lstStyle/>
          <a:p>
            <a:r>
              <a:rPr lang="en-US" dirty="0" smtClean="0"/>
              <a:t>Washington Political Climate</a:t>
            </a:r>
            <a:endParaRPr lang="en-US" dirty="0"/>
          </a:p>
        </p:txBody>
      </p:sp>
    </p:spTree>
    <p:extLst>
      <p:ext uri="{BB962C8B-B14F-4D97-AF65-F5344CB8AC3E}">
        <p14:creationId xmlns:p14="http://schemas.microsoft.com/office/powerpoint/2010/main" val="799594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p:cNvSpPr>
          <p:nvPr>
            <p:ph type="title"/>
          </p:nvPr>
        </p:nvSpPr>
        <p:spPr>
          <a:prstGeom prst="rect">
            <a:avLst/>
          </a:prstGeom>
        </p:spPr>
        <p:txBody>
          <a:bodyPr/>
          <a:lstStyle/>
          <a:p>
            <a:pPr lvl="0">
              <a:defRPr sz="1800">
                <a:solidFill>
                  <a:srgbClr val="000000"/>
                </a:solidFill>
              </a:defRPr>
            </a:pPr>
            <a:r>
              <a:rPr lang="en-US" sz="3200" dirty="0" smtClean="0">
                <a:solidFill>
                  <a:srgbClr val="00659E"/>
                </a:solidFill>
              </a:rPr>
              <a:t>You Can Advocate, Too!</a:t>
            </a:r>
            <a:endParaRPr sz="3200" dirty="0">
              <a:solidFill>
                <a:srgbClr val="00659E"/>
              </a:solidFill>
            </a:endParaRPr>
          </a:p>
        </p:txBody>
      </p:sp>
      <p:sp>
        <p:nvSpPr>
          <p:cNvPr id="186" name="Shape 186"/>
          <p:cNvSpPr>
            <a:spLocks noGrp="1"/>
          </p:cNvSpPr>
          <p:nvPr>
            <p:ph type="body" idx="1"/>
          </p:nvPr>
        </p:nvSpPr>
        <p:spPr>
          <a:xfrm>
            <a:off x="228600" y="1265237"/>
            <a:ext cx="8610600" cy="4830763"/>
          </a:xfrm>
          <a:prstGeom prst="rect">
            <a:avLst/>
          </a:prstGeom>
        </p:spPr>
        <p:txBody>
          <a:bodyPr/>
          <a:lstStyle/>
          <a:p>
            <a:pPr marL="293914" lvl="0" indent="-293914">
              <a:lnSpc>
                <a:spcPct val="90000"/>
              </a:lnSpc>
              <a:spcBef>
                <a:spcPts val="1200"/>
              </a:spcBef>
              <a:defRPr sz="1800"/>
            </a:pPr>
            <a:r>
              <a:rPr lang="en-US" sz="2400" dirty="0" smtClean="0"/>
              <a:t>Join a task force!</a:t>
            </a:r>
          </a:p>
          <a:p>
            <a:pPr marL="0" lvl="0" indent="0">
              <a:lnSpc>
                <a:spcPct val="90000"/>
              </a:lnSpc>
              <a:spcBef>
                <a:spcPts val="1200"/>
              </a:spcBef>
              <a:buNone/>
              <a:defRPr sz="1800"/>
            </a:pPr>
            <a:endParaRPr lang="en-US" sz="2400" dirty="0" smtClean="0"/>
          </a:p>
          <a:p>
            <a:pPr marL="293914" lvl="0" indent="-293914">
              <a:lnSpc>
                <a:spcPct val="90000"/>
              </a:lnSpc>
              <a:spcBef>
                <a:spcPts val="1200"/>
              </a:spcBef>
              <a:defRPr sz="1800"/>
            </a:pPr>
            <a:r>
              <a:rPr lang="en-US" sz="2400" dirty="0" smtClean="0"/>
              <a:t>Write a letter!</a:t>
            </a:r>
          </a:p>
          <a:p>
            <a:pPr marL="0" lvl="0" indent="0">
              <a:lnSpc>
                <a:spcPct val="90000"/>
              </a:lnSpc>
              <a:spcBef>
                <a:spcPts val="1200"/>
              </a:spcBef>
              <a:buNone/>
              <a:defRPr sz="1800"/>
            </a:pPr>
            <a:endParaRPr lang="en-US" sz="2400" dirty="0" smtClean="0"/>
          </a:p>
          <a:p>
            <a:pPr marL="293914" lvl="0" indent="-293914">
              <a:lnSpc>
                <a:spcPct val="90000"/>
              </a:lnSpc>
              <a:spcBef>
                <a:spcPts val="1200"/>
              </a:spcBef>
              <a:defRPr sz="1800"/>
            </a:pPr>
            <a:r>
              <a:rPr lang="en-US" sz="2400" dirty="0" smtClean="0"/>
              <a:t>Visit with your member of Congress, either locally, or in DC!</a:t>
            </a:r>
          </a:p>
          <a:p>
            <a:pPr marL="0" lvl="0" indent="0">
              <a:lnSpc>
                <a:spcPct val="90000"/>
              </a:lnSpc>
              <a:spcBef>
                <a:spcPts val="1200"/>
              </a:spcBef>
              <a:buNone/>
              <a:defRPr sz="1800"/>
            </a:pPr>
            <a:endParaRPr lang="en-US" sz="2400" dirty="0" smtClean="0"/>
          </a:p>
          <a:p>
            <a:pPr marL="293914" lvl="0" indent="-293914">
              <a:lnSpc>
                <a:spcPct val="90000"/>
              </a:lnSpc>
              <a:spcBef>
                <a:spcPts val="1200"/>
              </a:spcBef>
              <a:defRPr sz="1800"/>
            </a:pPr>
            <a:r>
              <a:rPr lang="en-US" sz="2400" dirty="0" smtClean="0"/>
              <a:t>For more information, visit: </a:t>
            </a:r>
            <a:r>
              <a:rPr lang="en-US" sz="2400" dirty="0" smtClean="0">
                <a:hlinkClick r:id="rId3"/>
              </a:rPr>
              <a:t>www.nasfaa.org/take-action/</a:t>
            </a:r>
            <a:r>
              <a:rPr lang="en-US" sz="2400" dirty="0" smtClean="0"/>
              <a:t> or email </a:t>
            </a:r>
            <a:r>
              <a:rPr lang="en-US" sz="2400" dirty="0" err="1" smtClean="0"/>
              <a:t>policy@nasfaa.org</a:t>
            </a:r>
            <a:endParaRPr lang="en-US" sz="2400" dirty="0" smtClean="0"/>
          </a:p>
        </p:txBody>
      </p:sp>
    </p:spTree>
    <p:extLst>
      <p:ext uri="{BB962C8B-B14F-4D97-AF65-F5344CB8AC3E}">
        <p14:creationId xmlns:p14="http://schemas.microsoft.com/office/powerpoint/2010/main" val="3603980520"/>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0" y="0"/>
            <a:ext cx="9144000" cy="6858000"/>
          </a:xfrm>
          <a:prstGeom prst="rect">
            <a:avLst/>
          </a:prstGeom>
          <a:solidFill/>
          <a:ln>
            <a:solidFill/>
            <a:miter/>
          </a:ln>
        </p:spPr>
        <p:txBody>
          <a:bodyPr lIns="0" tIns="0" rIns="0" bIns="0" anchor="ctr"/>
          <a:lstStyle/>
          <a:p>
            <a:pPr lvl="0"/>
            <a:endParaRPr/>
          </a:p>
        </p:txBody>
      </p:sp>
      <p:pic>
        <p:nvPicPr>
          <p:cNvPr id="195" name="image8.pdf" descr="nasfaa_white.eps"/>
          <p:cNvPicPr/>
          <p:nvPr/>
        </p:nvPicPr>
        <p:blipFill>
          <a:blip r:embed="rId3">
            <a:extLst/>
          </a:blip>
          <a:stretch>
            <a:fillRect/>
          </a:stretch>
        </p:blipFill>
        <p:spPr>
          <a:xfrm>
            <a:off x="1429577" y="2438400"/>
            <a:ext cx="6419024" cy="1587500"/>
          </a:xfrm>
          <a:prstGeom prst="rect">
            <a:avLst/>
          </a:prstGeom>
          <a:ln w="12700">
            <a:miter lim="400000"/>
          </a:ln>
        </p:spPr>
      </p:pic>
    </p:spTree>
  </p:cSld>
  <p:clrMapOvr>
    <a:masterClrMapping/>
  </p:clrMapOvr>
  <p:transition xmlns:p14="http://schemas.microsoft.com/office/powerpoint/2010/main" spd="slow">
    <p:wipe dir="r"/>
  </p:transition>
  <p:timing>
    <p:tnLst>
      <p:par>
        <p:cTn xmlns:p14="http://schemas.microsoft.com/office/powerpoint/2010/mai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1" nodeType="afterEffect">
                                  <p:stCondLst>
                                    <p:cond delay="0"/>
                                  </p:stCondLst>
                                  <p:iterate>
                                    <p:tmAbs val="0"/>
                                  </p:iterate>
                                  <p:childTnLst>
                                    <p:set>
                                      <p:cBhvr>
                                        <p:cTn id="6" fill="hold"/>
                                        <p:tgtEl>
                                          <p:spTgt spid="195"/>
                                        </p:tgtEl>
                                        <p:attrNameLst>
                                          <p:attrName>style.visibility</p:attrName>
                                        </p:attrNameLst>
                                      </p:cBhvr>
                                      <p:to>
                                        <p:strVal val="visible"/>
                                      </p:to>
                                    </p:set>
                                    <p:animEffect transition="in" filter="wipe(left)">
                                      <p:cBhvr>
                                        <p:cTn id="7" dur="10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1"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Shape 63"/>
          <p:cNvSpPr>
            <a:spLocks noGrp="1"/>
          </p:cNvSpPr>
          <p:nvPr>
            <p:ph type="title"/>
          </p:nvPr>
        </p:nvSpPr>
        <p:spPr>
          <a:prstGeom prst="rect">
            <a:avLst/>
          </a:prstGeom>
        </p:spPr>
        <p:txBody>
          <a:bodyPr/>
          <a:lstStyle/>
          <a:p>
            <a:pPr lvl="0">
              <a:defRPr sz="1800">
                <a:solidFill>
                  <a:srgbClr val="000000"/>
                </a:solidFill>
              </a:defRPr>
            </a:pPr>
            <a:r>
              <a:rPr sz="3200" dirty="0">
                <a:solidFill>
                  <a:srgbClr val="00659E"/>
                </a:solidFill>
              </a:rPr>
              <a:t>Congressional Approval Numbers</a:t>
            </a:r>
          </a:p>
        </p:txBody>
      </p:sp>
      <p:pic>
        <p:nvPicPr>
          <p:cNvPr id="64" name="pasted-image.png"/>
          <p:cNvPicPr/>
          <p:nvPr/>
        </p:nvPicPr>
        <p:blipFill>
          <a:blip r:embed="rId3">
            <a:extLst/>
          </a:blip>
          <a:stretch>
            <a:fillRect/>
          </a:stretch>
        </p:blipFill>
        <p:spPr>
          <a:xfrm>
            <a:off x="1219200" y="1066800"/>
            <a:ext cx="6533356" cy="5037503"/>
          </a:xfrm>
          <a:prstGeom prst="rect">
            <a:avLst/>
          </a:prstGeom>
          <a:ln w="12700">
            <a:miter lim="400000"/>
          </a:ln>
        </p:spPr>
      </p:pic>
    </p:spTree>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the Election</a:t>
            </a:r>
            <a:endParaRPr lang="en-US" dirty="0"/>
          </a:p>
        </p:txBody>
      </p:sp>
      <p:sp>
        <p:nvSpPr>
          <p:cNvPr id="3" name="Text Placeholder 2"/>
          <p:cNvSpPr>
            <a:spLocks noGrp="1"/>
          </p:cNvSpPr>
          <p:nvPr>
            <p:ph type="body" idx="1"/>
          </p:nvPr>
        </p:nvSpPr>
        <p:spPr/>
        <p:txBody>
          <a:bodyPr>
            <a:normAutofit lnSpcReduction="10000"/>
          </a:bodyPr>
          <a:lstStyle/>
          <a:p>
            <a:r>
              <a:rPr lang="en-US" dirty="0" smtClean="0"/>
              <a:t>New Congress (114</a:t>
            </a:r>
            <a:r>
              <a:rPr lang="en-US" baseline="30000" dirty="0" smtClean="0"/>
              <a:t>th</a:t>
            </a:r>
            <a:r>
              <a:rPr lang="en-US" dirty="0" smtClean="0"/>
              <a:t>) began Monday January 5</a:t>
            </a:r>
            <a:r>
              <a:rPr lang="en-US" baseline="30000" dirty="0" smtClean="0"/>
              <a:t>th</a:t>
            </a:r>
            <a:r>
              <a:rPr lang="en-US" dirty="0" smtClean="0"/>
              <a:t> </a:t>
            </a:r>
          </a:p>
          <a:p>
            <a:r>
              <a:rPr lang="en-US" dirty="0" smtClean="0"/>
              <a:t>Republican control of both chambers</a:t>
            </a:r>
          </a:p>
          <a:p>
            <a:r>
              <a:rPr lang="en-US" dirty="0" smtClean="0"/>
              <a:t>Major changes on the education committees:</a:t>
            </a:r>
          </a:p>
          <a:p>
            <a:pPr lvl="1"/>
            <a:r>
              <a:rPr lang="en-US" dirty="0" smtClean="0"/>
              <a:t>Senate: New HELP chairman</a:t>
            </a:r>
          </a:p>
          <a:p>
            <a:pPr lvl="2"/>
            <a:r>
              <a:rPr lang="en-US" dirty="0" smtClean="0"/>
              <a:t>Sen. Alexander (R-TN)</a:t>
            </a:r>
          </a:p>
          <a:p>
            <a:pPr lvl="2"/>
            <a:r>
              <a:rPr lang="en-US" dirty="0" smtClean="0"/>
              <a:t>Sen. Tom Harkin (D-IA) retired</a:t>
            </a:r>
          </a:p>
          <a:p>
            <a:pPr lvl="1"/>
            <a:r>
              <a:rPr lang="en-US" dirty="0" smtClean="0"/>
              <a:t>House: Rep. Kline (R-MN) remains chair</a:t>
            </a:r>
          </a:p>
          <a:p>
            <a:pPr lvl="2"/>
            <a:r>
              <a:rPr lang="en-US" dirty="0" smtClean="0"/>
              <a:t>Received a waiver to do so</a:t>
            </a:r>
          </a:p>
          <a:p>
            <a:pPr lvl="2"/>
            <a:r>
              <a:rPr lang="en-US" dirty="0" smtClean="0"/>
              <a:t>Rep. Miller (D-CA) retired, Rep. Scott (D-VA) ascends to ranking member</a:t>
            </a:r>
          </a:p>
        </p:txBody>
      </p:sp>
    </p:spTree>
    <p:extLst>
      <p:ext uri="{BB962C8B-B14F-4D97-AF65-F5344CB8AC3E}">
        <p14:creationId xmlns:p14="http://schemas.microsoft.com/office/powerpoint/2010/main" val="1518041655"/>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Republican Congress &amp; Higher Ed</a:t>
            </a:r>
            <a:endParaRPr lang="en-US" dirty="0"/>
          </a:p>
        </p:txBody>
      </p:sp>
      <p:sp>
        <p:nvSpPr>
          <p:cNvPr id="3" name="Text Placeholder 2"/>
          <p:cNvSpPr>
            <a:spLocks noGrp="1"/>
          </p:cNvSpPr>
          <p:nvPr>
            <p:ph type="body" idx="1"/>
          </p:nvPr>
        </p:nvSpPr>
        <p:spPr/>
        <p:txBody>
          <a:bodyPr/>
          <a:lstStyle/>
          <a:p>
            <a:r>
              <a:rPr lang="en-US" dirty="0" smtClean="0"/>
              <a:t>Sen. Alexander’s HELP Committee</a:t>
            </a:r>
          </a:p>
          <a:p>
            <a:pPr lvl="1"/>
            <a:r>
              <a:rPr lang="en-US" dirty="0" smtClean="0"/>
              <a:t>Focus on simplifying FAFSA and student aid</a:t>
            </a:r>
          </a:p>
          <a:p>
            <a:pPr lvl="1"/>
            <a:r>
              <a:rPr lang="en-US" dirty="0" smtClean="0"/>
              <a:t>Eye on innovative higher </a:t>
            </a:r>
            <a:r>
              <a:rPr lang="en-US" dirty="0" err="1" smtClean="0"/>
              <a:t>ed</a:t>
            </a:r>
            <a:r>
              <a:rPr lang="en-US" dirty="0" smtClean="0"/>
              <a:t> models</a:t>
            </a:r>
          </a:p>
          <a:p>
            <a:r>
              <a:rPr lang="en-US" dirty="0" smtClean="0"/>
              <a:t>Tough battles over funding</a:t>
            </a:r>
          </a:p>
          <a:p>
            <a:pPr lvl="1"/>
            <a:r>
              <a:rPr lang="en-US" dirty="0" smtClean="0"/>
              <a:t>New investments in student aid unlikely</a:t>
            </a:r>
          </a:p>
          <a:p>
            <a:pPr lvl="1"/>
            <a:r>
              <a:rPr lang="en-US" dirty="0" smtClean="0"/>
              <a:t>Simplification should not equate to cuts</a:t>
            </a:r>
          </a:p>
          <a:p>
            <a:r>
              <a:rPr lang="en-US" dirty="0" smtClean="0"/>
              <a:t>Action towards burdensome regulations</a:t>
            </a:r>
          </a:p>
          <a:p>
            <a:r>
              <a:rPr lang="en-US" dirty="0" smtClean="0"/>
              <a:t>Roadblocks for college rating system</a:t>
            </a:r>
          </a:p>
        </p:txBody>
      </p:sp>
    </p:spTree>
    <p:extLst>
      <p:ext uri="{BB962C8B-B14F-4D97-AF65-F5344CB8AC3E}">
        <p14:creationId xmlns:p14="http://schemas.microsoft.com/office/powerpoint/2010/main" val="1466544641"/>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Shape 107"/>
          <p:cNvSpPr>
            <a:spLocks noGrp="1"/>
          </p:cNvSpPr>
          <p:nvPr>
            <p:ph type="title"/>
          </p:nvPr>
        </p:nvSpPr>
        <p:spPr>
          <a:prstGeom prst="rect">
            <a:avLst/>
          </a:prstGeom>
        </p:spPr>
        <p:txBody>
          <a:bodyPr/>
          <a:lstStyle>
            <a:lvl1pPr>
              <a:lnSpc>
                <a:spcPct val="90000"/>
              </a:lnSpc>
              <a:defRPr>
                <a:solidFill>
                  <a:srgbClr val="00659E"/>
                </a:solidFill>
              </a:defRPr>
            </a:lvl1pPr>
          </a:lstStyle>
          <a:p>
            <a:pPr lvl="0">
              <a:defRPr sz="1800">
                <a:solidFill>
                  <a:srgbClr val="000000"/>
                </a:solidFill>
              </a:defRPr>
            </a:pPr>
            <a:r>
              <a:rPr lang="en-US" sz="3200" dirty="0" smtClean="0">
                <a:solidFill>
                  <a:srgbClr val="00659E"/>
                </a:solidFill>
              </a:rPr>
              <a:t>Federal Budget &amp; Funding Update</a:t>
            </a:r>
            <a:endParaRPr sz="3200" dirty="0">
              <a:solidFill>
                <a:srgbClr val="00659E"/>
              </a:solidFill>
            </a:endParaRPr>
          </a:p>
        </p:txBody>
      </p:sp>
      <p:pic>
        <p:nvPicPr>
          <p:cNvPr id="2" name="Picture 1" descr="money_sca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00" y="1828800"/>
            <a:ext cx="4419600" cy="3657600"/>
          </a:xfrm>
          <a:prstGeom prst="rect">
            <a:avLst/>
          </a:prstGeom>
        </p:spPr>
      </p:pic>
    </p:spTree>
    <p:extLst>
      <p:ext uri="{BB962C8B-B14F-4D97-AF65-F5344CB8AC3E}">
        <p14:creationId xmlns:p14="http://schemas.microsoft.com/office/powerpoint/2010/main" val="867253921"/>
      </p:ext>
    </p:extLst>
  </p:cSld>
  <p:clrMapOvr>
    <a:masterClrMapping/>
  </p:clrMapOvr>
  <p:transition xmlns:p14="http://schemas.microsoft.com/office/powerpoint/2010/main" spd="slow">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Budget and Appropriations 101</a:t>
            </a:r>
            <a:endParaRPr lang="en-US" dirty="0"/>
          </a:p>
        </p:txBody>
      </p:sp>
      <p:sp>
        <p:nvSpPr>
          <p:cNvPr id="3" name="Text Placeholder 2"/>
          <p:cNvSpPr>
            <a:spLocks noGrp="1"/>
          </p:cNvSpPr>
          <p:nvPr>
            <p:ph type="body" idx="1"/>
          </p:nvPr>
        </p:nvSpPr>
        <p:spPr/>
        <p:txBody>
          <a:bodyPr/>
          <a:lstStyle/>
          <a:p>
            <a:r>
              <a:rPr lang="en-US" dirty="0" smtClean="0"/>
              <a:t>What </a:t>
            </a:r>
            <a:r>
              <a:rPr lang="en-US" i="1" dirty="0" smtClean="0"/>
              <a:t>should</a:t>
            </a:r>
            <a:r>
              <a:rPr lang="en-US" dirty="0" smtClean="0"/>
              <a:t> happen:</a:t>
            </a:r>
          </a:p>
          <a:p>
            <a:pPr lvl="1"/>
            <a:r>
              <a:rPr lang="en-US" sz="2200" dirty="0" smtClean="0"/>
              <a:t>President delivers Budget Request to Congress in early Feb.</a:t>
            </a:r>
          </a:p>
          <a:p>
            <a:pPr lvl="1"/>
            <a:r>
              <a:rPr lang="en-US" sz="2200" dirty="0" smtClean="0"/>
              <a:t>House and Senate each draft a Budget Resolution</a:t>
            </a:r>
          </a:p>
          <a:p>
            <a:pPr lvl="1"/>
            <a:r>
              <a:rPr lang="en-US" sz="2200" dirty="0" smtClean="0"/>
              <a:t>Each of 12 Appropriations Subcommittees draft bills</a:t>
            </a:r>
          </a:p>
          <a:p>
            <a:pPr lvl="1"/>
            <a:r>
              <a:rPr lang="en-US" sz="2200" dirty="0" smtClean="0"/>
              <a:t>The completed bills are passed by Oct. 1</a:t>
            </a:r>
          </a:p>
          <a:p>
            <a:r>
              <a:rPr lang="en-US" dirty="0" smtClean="0"/>
              <a:t>But… Congress </a:t>
            </a:r>
            <a:r>
              <a:rPr lang="en-US" i="1" dirty="0" smtClean="0"/>
              <a:t>rarely</a:t>
            </a:r>
            <a:r>
              <a:rPr lang="en-US" dirty="0" smtClean="0"/>
              <a:t> follows this process:</a:t>
            </a:r>
          </a:p>
          <a:p>
            <a:pPr lvl="1"/>
            <a:r>
              <a:rPr lang="en-US" sz="2200" dirty="0" smtClean="0"/>
              <a:t>Politics jam the gears, no punishment for not following order</a:t>
            </a:r>
            <a:endParaRPr lang="en-US" sz="2200" dirty="0"/>
          </a:p>
          <a:p>
            <a:pPr lvl="1"/>
            <a:r>
              <a:rPr lang="en-US" sz="2200" dirty="0"/>
              <a:t>Instead we more often than not see mechanisms that help to patch the inability to pass separate appropriation </a:t>
            </a:r>
            <a:r>
              <a:rPr lang="en-US" sz="2200" dirty="0" smtClean="0"/>
              <a:t>bills</a:t>
            </a:r>
          </a:p>
          <a:p>
            <a:pPr lvl="2"/>
            <a:r>
              <a:rPr lang="en-US" sz="2200" dirty="0" smtClean="0"/>
              <a:t>Continuing Resolution (CR)</a:t>
            </a:r>
          </a:p>
          <a:p>
            <a:pPr lvl="2"/>
            <a:r>
              <a:rPr lang="en-US" sz="2200" dirty="0" smtClean="0"/>
              <a:t>Omnibus</a:t>
            </a:r>
            <a:endParaRPr lang="en-US" sz="2200" dirty="0"/>
          </a:p>
          <a:p>
            <a:pPr lvl="1"/>
            <a:endParaRPr lang="en-US" dirty="0"/>
          </a:p>
        </p:txBody>
      </p:sp>
    </p:spTree>
    <p:extLst>
      <p:ext uri="{BB962C8B-B14F-4D97-AF65-F5344CB8AC3E}">
        <p14:creationId xmlns:p14="http://schemas.microsoft.com/office/powerpoint/2010/main" val="396192329"/>
      </p:ext>
    </p:extLst>
  </p:cSld>
  <p:clrMapOvr>
    <a:masterClrMapping/>
  </p:clrMapOvr>
  <p:transition xmlns:p14="http://schemas.microsoft.com/office/powerpoint/2010/main" spd="slow">
    <p:wipe dir="r"/>
  </p:transition>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4F81BD"/>
          </a:solidFill>
          <a:prstDash val="solid"/>
          <a:bevel/>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F81BD"/>
          </a:solidFill>
          <a:prstDash val="solid"/>
          <a:bevel/>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1937</TotalTime>
  <Words>3422</Words>
  <Application>Microsoft Macintosh PowerPoint</Application>
  <PresentationFormat>On-screen Show (4:3)</PresentationFormat>
  <Paragraphs>309</Paragraphs>
  <Slides>41</Slides>
  <Notes>37</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Default</vt:lpstr>
      <vt:lpstr>PowerPoint Presentation</vt:lpstr>
      <vt:lpstr>Agenda</vt:lpstr>
      <vt:lpstr>Washington Political Climate</vt:lpstr>
      <vt:lpstr>Washington Political Climate</vt:lpstr>
      <vt:lpstr>Congressional Approval Numbers</vt:lpstr>
      <vt:lpstr>Impact of the Election</vt:lpstr>
      <vt:lpstr>A Republican Congress &amp; Higher Ed</vt:lpstr>
      <vt:lpstr>Federal Budget &amp; Funding Update</vt:lpstr>
      <vt:lpstr>Budget and Appropriations 101</vt:lpstr>
      <vt:lpstr>Student Aid and the Budget</vt:lpstr>
      <vt:lpstr>Budget Update: FY 2015</vt:lpstr>
      <vt:lpstr>FY 2015 – Big Picture</vt:lpstr>
      <vt:lpstr>Is Sequestration Still In Effect?</vt:lpstr>
      <vt:lpstr>Public Attitude Toward Sequestration</vt:lpstr>
      <vt:lpstr>Future Funding Outlook: More Cliffs!</vt:lpstr>
      <vt:lpstr>Obama FY16 Budget Request (AY 2016-17)</vt:lpstr>
      <vt:lpstr>Obama FY16 Budget Request</vt:lpstr>
      <vt:lpstr>Obama FY16 Budget Request</vt:lpstr>
      <vt:lpstr>GOP FY16 Budget Resolutions</vt:lpstr>
      <vt:lpstr>GOP FY16 Budget Resolution</vt:lpstr>
      <vt:lpstr>House Proposes Cuts to Aid Programs</vt:lpstr>
      <vt:lpstr>Senate Proposes Cuts to Aid Programs</vt:lpstr>
      <vt:lpstr>The Public Opposes Education Cuts</vt:lpstr>
      <vt:lpstr>Senate Student Aid-Related Amendments</vt:lpstr>
      <vt:lpstr>Fair Value Scoring</vt:lpstr>
      <vt:lpstr>Reauthorization</vt:lpstr>
      <vt:lpstr>Reauthorization</vt:lpstr>
      <vt:lpstr>Steps to Higher Education Act Reauthorization</vt:lpstr>
      <vt:lpstr>Three Main Efforts So Far</vt:lpstr>
      <vt:lpstr>Influence on Legislation</vt:lpstr>
      <vt:lpstr>PowerPoint Presentation</vt:lpstr>
      <vt:lpstr>Policy Task Forces</vt:lpstr>
      <vt:lpstr>PowerPoint Presentation</vt:lpstr>
      <vt:lpstr>Perkins?</vt:lpstr>
      <vt:lpstr>Perkins?</vt:lpstr>
      <vt:lpstr>Negotiated Rulemaking Update </vt:lpstr>
      <vt:lpstr>CBO Updated Baseline</vt:lpstr>
      <vt:lpstr>White House: Student Aid Bill of Rights</vt:lpstr>
      <vt:lpstr>Unusual Enrollment History</vt:lpstr>
      <vt:lpstr>You Can Advocate, Too!</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McCarthy</dc:creator>
  <cp:lastModifiedBy>Megan McClean</cp:lastModifiedBy>
  <cp:revision>72</cp:revision>
  <dcterms:modified xsi:type="dcterms:W3CDTF">2015-04-10T15:20:18Z</dcterms:modified>
</cp:coreProperties>
</file>